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3"/>
  </p:notesMasterIdLst>
  <p:sldIdLst>
    <p:sldId id="381" r:id="rId2"/>
    <p:sldId id="385" r:id="rId3"/>
    <p:sldId id="387" r:id="rId4"/>
    <p:sldId id="393" r:id="rId5"/>
    <p:sldId id="395" r:id="rId6"/>
    <p:sldId id="394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14" r:id="rId16"/>
    <p:sldId id="413" r:id="rId17"/>
    <p:sldId id="384" r:id="rId18"/>
    <p:sldId id="410" r:id="rId19"/>
    <p:sldId id="356" r:id="rId20"/>
    <p:sldId id="366" r:id="rId21"/>
    <p:sldId id="389" r:id="rId22"/>
    <p:sldId id="390" r:id="rId23"/>
    <p:sldId id="386" r:id="rId24"/>
    <p:sldId id="404" r:id="rId25"/>
    <p:sldId id="368" r:id="rId26"/>
    <p:sldId id="406" r:id="rId27"/>
    <p:sldId id="407" r:id="rId28"/>
    <p:sldId id="405" r:id="rId29"/>
    <p:sldId id="408" r:id="rId30"/>
    <p:sldId id="409" r:id="rId31"/>
    <p:sldId id="37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06"/>
    <p:restoredTop sz="95917"/>
  </p:normalViewPr>
  <p:slideViewPr>
    <p:cSldViewPr snapToGrid="0" snapToObjects="1">
      <p:cViewPr varScale="1">
        <p:scale>
          <a:sx n="231" d="100"/>
          <a:sy n="231" d="100"/>
        </p:scale>
        <p:origin x="9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tiff"/><Relationship Id="rId10" Type="http://schemas.openxmlformats.org/officeDocument/2006/relationships/image" Target="../media/image18.jpg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aipl.arsusda.gov/curtvt/remluser.html" TargetMode="External"/><Relationship Id="rId13" Type="http://schemas.openxmlformats.org/officeDocument/2006/relationships/image" Target="../media/image25.tiff"/><Relationship Id="rId3" Type="http://schemas.openxmlformats.org/officeDocument/2006/relationships/hyperlink" Target="mailto:lkriese@ag.auburn.edu" TargetMode="External"/><Relationship Id="rId7" Type="http://schemas.openxmlformats.org/officeDocument/2006/relationships/hyperlink" Target="http://aipl.arsusda.gov/curtvt/sample.html" TargetMode="External"/><Relationship Id="rId12" Type="http://schemas.openxmlformats.org/officeDocument/2006/relationships/image" Target="../media/image24.tiff"/><Relationship Id="rId2" Type="http://schemas.openxmlformats.org/officeDocument/2006/relationships/hyperlink" Target="mailto:lvanvleck@unlnotes.unl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ipl.arsusda.gov/curtvt/remlman.html" TargetMode="External"/><Relationship Id="rId11" Type="http://schemas.openxmlformats.org/officeDocument/2006/relationships/hyperlink" Target="ftp://aipl.arsusda.gov/pub/outgoing/mtdfreml/msf51fix.exe" TargetMode="External"/><Relationship Id="rId5" Type="http://schemas.openxmlformats.org/officeDocument/2006/relationships/hyperlink" Target="http://aipl.arsusda.gov/curtvt/programs.html" TargetMode="External"/><Relationship Id="rId10" Type="http://schemas.openxmlformats.org/officeDocument/2006/relationships/hyperlink" Target="ftp://aipl.arsusda.gov/pub/outgoing/mtdfreml/fpsfix95.exe" TargetMode="External"/><Relationship Id="rId4" Type="http://schemas.openxmlformats.org/officeDocument/2006/relationships/hyperlink" Target="mailto:curtvt@aipl.arsusda.gov" TargetMode="External"/><Relationship Id="rId9" Type="http://schemas.openxmlformats.org/officeDocument/2006/relationships/hyperlink" Target="ftp://aipl.arsusda.gov/pub/outgoing/mtdfreml/userinfo.tx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19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Zhiwu Zhang</a:t>
            </a:r>
          </a:p>
          <a:p>
            <a:pPr marL="0" indent="0" algn="ctr">
              <a:buNone/>
            </a:pPr>
            <a:r>
              <a:rPr lang="en-US" sz="2800" dirty="0"/>
              <a:t>Washington State University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Lecture 24: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</a:rPr>
              <a:t>gBLUP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7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1036"/>
            <a:ext cx="6254334" cy="1252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Validation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0946" y="948690"/>
            <a:ext cx="618338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#Real Cross validation</a:t>
            </a:r>
          </a:p>
          <a:p>
            <a:r>
              <a:rPr lang="is-IS" dirty="0"/>
              <a:t>set.seed(99164)</a:t>
            </a:r>
          </a:p>
          <a:p>
            <a:r>
              <a:rPr lang="en-US" dirty="0">
                <a:solidFill>
                  <a:srgbClr val="FF0000"/>
                </a:solidFill>
              </a:rPr>
              <a:t>n=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mySim$Y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testing=sample(</a:t>
            </a:r>
            <a:r>
              <a:rPr lang="en-US" dirty="0" err="1">
                <a:solidFill>
                  <a:srgbClr val="FF0000"/>
                </a:solidFill>
              </a:rPr>
              <a:t>n,round</a:t>
            </a:r>
            <a:r>
              <a:rPr lang="en-US" dirty="0">
                <a:solidFill>
                  <a:srgbClr val="FF0000"/>
                </a:solidFill>
              </a:rPr>
              <a:t>(n/5),replace=F)</a:t>
            </a:r>
          </a:p>
          <a:p>
            <a:r>
              <a:rPr lang="en-US" dirty="0">
                <a:solidFill>
                  <a:srgbClr val="FF0000"/>
                </a:solidFill>
              </a:rPr>
              <a:t>training=-testing</a:t>
            </a:r>
          </a:p>
          <a:p>
            <a:endParaRPr lang="en-US" dirty="0"/>
          </a:p>
          <a:p>
            <a:r>
              <a:rPr lang="en-US" dirty="0"/>
              <a:t>myGAPIT3 &lt;- GAPIT(</a:t>
            </a:r>
          </a:p>
          <a:p>
            <a:r>
              <a:rPr lang="en-US" dirty="0">
                <a:solidFill>
                  <a:srgbClr val="FF0000"/>
                </a:solidFill>
              </a:rPr>
              <a:t>Y=</a:t>
            </a:r>
            <a:r>
              <a:rPr lang="en-US" dirty="0" err="1">
                <a:solidFill>
                  <a:srgbClr val="FF0000"/>
                </a:solidFill>
              </a:rPr>
              <a:t>mySim$Y</a:t>
            </a:r>
            <a:r>
              <a:rPr lang="en-US" dirty="0">
                <a:solidFill>
                  <a:srgbClr val="FF0000"/>
                </a:solidFill>
              </a:rPr>
              <a:t>[training</a:t>
            </a:r>
            <a:r>
              <a:rPr lang="en-US" dirty="0"/>
              <a:t>,],</a:t>
            </a:r>
          </a:p>
          <a:p>
            <a:r>
              <a:rPr lang="en-US" dirty="0"/>
              <a:t>GD=</a:t>
            </a:r>
            <a:r>
              <a:rPr lang="en-US" dirty="0" err="1"/>
              <a:t>myGD</a:t>
            </a:r>
            <a:r>
              <a:rPr lang="en-US" dirty="0"/>
              <a:t>,</a:t>
            </a:r>
          </a:p>
          <a:p>
            <a:r>
              <a:rPr lang="en-US" dirty="0"/>
              <a:t>GM=</a:t>
            </a:r>
            <a:r>
              <a:rPr lang="en-US" dirty="0" err="1"/>
              <a:t>myGM</a:t>
            </a:r>
            <a:r>
              <a:rPr lang="en-US" dirty="0"/>
              <a:t>,</a:t>
            </a:r>
          </a:p>
          <a:p>
            <a:r>
              <a:rPr lang="en-US" dirty="0"/>
              <a:t>CV=</a:t>
            </a:r>
            <a:r>
              <a:rPr lang="en-US" dirty="0" err="1"/>
              <a:t>myCV</a:t>
            </a:r>
            <a:r>
              <a:rPr lang="en-US" dirty="0"/>
              <a:t>,</a:t>
            </a:r>
          </a:p>
          <a:p>
            <a:r>
              <a:rPr lang="en-US" dirty="0" err="1"/>
              <a:t>PCA.total</a:t>
            </a:r>
            <a:r>
              <a:rPr lang="en-US" dirty="0"/>
              <a:t>=3,</a:t>
            </a:r>
          </a:p>
          <a:p>
            <a:r>
              <a:rPr lang="en-US" dirty="0" err="1"/>
              <a:t>group.from</a:t>
            </a:r>
            <a:r>
              <a:rPr lang="en-US" dirty="0"/>
              <a:t>=1,</a:t>
            </a:r>
          </a:p>
          <a:p>
            <a:r>
              <a:rPr lang="en-US" dirty="0" err="1"/>
              <a:t>group.to</a:t>
            </a:r>
            <a:r>
              <a:rPr lang="en-US" dirty="0"/>
              <a:t>=1,</a:t>
            </a:r>
          </a:p>
          <a:p>
            <a:r>
              <a:rPr lang="en-US" dirty="0" err="1"/>
              <a:t>group.by</a:t>
            </a:r>
            <a:r>
              <a:rPr lang="en-US" dirty="0"/>
              <a:t>=10,</a:t>
            </a:r>
          </a:p>
          <a:p>
            <a:r>
              <a:rPr lang="en-US" dirty="0" err="1"/>
              <a:t>QTN.position</a:t>
            </a:r>
            <a:r>
              <a:rPr lang="en-US" dirty="0"/>
              <a:t>=</a:t>
            </a:r>
            <a:r>
              <a:rPr lang="en-US" dirty="0" err="1"/>
              <a:t>mySim$QTN.position</a:t>
            </a:r>
            <a:r>
              <a:rPr lang="en-US" dirty="0"/>
              <a:t>,</a:t>
            </a:r>
          </a:p>
          <a:p>
            <a:r>
              <a:rPr lang="en-US" dirty="0"/>
              <a:t>#</a:t>
            </a:r>
            <a:r>
              <a:rPr lang="en-US" dirty="0" err="1"/>
              <a:t>SNP.test</a:t>
            </a:r>
            <a:r>
              <a:rPr lang="en-US" dirty="0"/>
              <a:t>=FALSE,</a:t>
            </a:r>
          </a:p>
          <a:p>
            <a:r>
              <a:rPr lang="en-US" dirty="0"/>
              <a:t>memo="GWAS",</a:t>
            </a:r>
          </a:p>
          <a:p>
            <a:r>
              <a:rPr lang="is-I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5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1036"/>
            <a:ext cx="9144000" cy="1252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Estimate QTN effects in training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30941" y="1413764"/>
            <a:ext cx="79051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ntop</a:t>
            </a:r>
            <a:r>
              <a:rPr lang="en-US" dirty="0"/>
              <a:t>=5</a:t>
            </a:r>
          </a:p>
          <a:p>
            <a:r>
              <a:rPr lang="en-US" dirty="0"/>
              <a:t>index=order(myGAPIT3$P)</a:t>
            </a:r>
          </a:p>
          <a:p>
            <a:r>
              <a:rPr lang="en-US" dirty="0"/>
              <a:t>top=index[1:ntop]</a:t>
            </a:r>
          </a:p>
          <a:p>
            <a:r>
              <a:rPr lang="en-US" dirty="0" err="1">
                <a:solidFill>
                  <a:srgbClr val="FF0000"/>
                </a:solidFill>
              </a:rPr>
              <a:t>myQTN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 err="1">
                <a:solidFill>
                  <a:srgbClr val="FF0000"/>
                </a:solidFill>
              </a:rPr>
              <a:t>cbind</a:t>
            </a:r>
            <a:r>
              <a:rPr lang="en-US" dirty="0">
                <a:solidFill>
                  <a:srgbClr val="FF0000"/>
                </a:solidFill>
              </a:rPr>
              <a:t>(myGAPIT3$PCA[,1:4], </a:t>
            </a:r>
            <a:r>
              <a:rPr lang="en-US" dirty="0" err="1">
                <a:solidFill>
                  <a:srgbClr val="FF0000"/>
                </a:solidFill>
              </a:rPr>
              <a:t>myCV</a:t>
            </a:r>
            <a:r>
              <a:rPr lang="en-US" dirty="0">
                <a:solidFill>
                  <a:srgbClr val="FF0000"/>
                </a:solidFill>
              </a:rPr>
              <a:t>[,2:3],</a:t>
            </a:r>
            <a:r>
              <a:rPr lang="en-US" dirty="0" err="1">
                <a:solidFill>
                  <a:srgbClr val="FF0000"/>
                </a:solidFill>
              </a:rPr>
              <a:t>myGD</a:t>
            </a:r>
            <a:r>
              <a:rPr lang="en-US" dirty="0">
                <a:solidFill>
                  <a:srgbClr val="FF0000"/>
                </a:solidFill>
              </a:rPr>
              <a:t>[,c(top+1)])</a:t>
            </a:r>
          </a:p>
          <a:p>
            <a:endParaRPr lang="en-US" dirty="0"/>
          </a:p>
          <a:p>
            <a:r>
              <a:rPr lang="en-US" dirty="0"/>
              <a:t>myGAPIT4 &lt;- GAPIT(</a:t>
            </a:r>
          </a:p>
          <a:p>
            <a:r>
              <a:rPr lang="en-US" dirty="0"/>
              <a:t>Y=</a:t>
            </a:r>
            <a:r>
              <a:rPr lang="en-US" dirty="0" err="1"/>
              <a:t>mySim$Y</a:t>
            </a:r>
            <a:r>
              <a:rPr lang="en-US" dirty="0"/>
              <a:t>[training,],</a:t>
            </a:r>
          </a:p>
          <a:p>
            <a:r>
              <a:rPr lang="en-US" dirty="0"/>
              <a:t>GD=</a:t>
            </a:r>
            <a:r>
              <a:rPr lang="en-US" dirty="0" err="1"/>
              <a:t>myGD</a:t>
            </a:r>
            <a:r>
              <a:rPr lang="en-US" dirty="0"/>
              <a:t>,</a:t>
            </a:r>
          </a:p>
          <a:p>
            <a:r>
              <a:rPr lang="en-US" dirty="0"/>
              <a:t>GM=</a:t>
            </a:r>
            <a:r>
              <a:rPr lang="en-US" dirty="0" err="1"/>
              <a:t>myGM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FF0000"/>
                </a:solidFill>
              </a:rPr>
              <a:t>CV=</a:t>
            </a:r>
            <a:r>
              <a:rPr lang="en-US" dirty="0" err="1">
                <a:solidFill>
                  <a:srgbClr val="FF0000"/>
                </a:solidFill>
              </a:rPr>
              <a:t>myQTN</a:t>
            </a:r>
            <a:r>
              <a:rPr lang="en-US" dirty="0">
                <a:solidFill>
                  <a:srgbClr val="FF0000"/>
                </a:solidFill>
              </a:rPr>
              <a:t>,</a:t>
            </a:r>
          </a:p>
          <a:p>
            <a:r>
              <a:rPr lang="en-US" dirty="0" err="1"/>
              <a:t>group.from</a:t>
            </a:r>
            <a:r>
              <a:rPr lang="en-US" dirty="0"/>
              <a:t>=1,</a:t>
            </a:r>
          </a:p>
          <a:p>
            <a:r>
              <a:rPr lang="en-US" dirty="0" err="1"/>
              <a:t>group.to</a:t>
            </a:r>
            <a:r>
              <a:rPr lang="en-US" dirty="0"/>
              <a:t>=1,</a:t>
            </a:r>
          </a:p>
          <a:p>
            <a:r>
              <a:rPr lang="en-US" dirty="0" err="1"/>
              <a:t>group.by</a:t>
            </a:r>
            <a:r>
              <a:rPr lang="en-US" dirty="0"/>
              <a:t>=1,</a:t>
            </a:r>
          </a:p>
          <a:p>
            <a:r>
              <a:rPr lang="en-US" dirty="0" err="1"/>
              <a:t>SNP.test</a:t>
            </a:r>
            <a:r>
              <a:rPr lang="en-US" dirty="0"/>
              <a:t>=FALSE,</a:t>
            </a:r>
          </a:p>
          <a:p>
            <a:r>
              <a:rPr lang="en-US" dirty="0"/>
              <a:t>memo="GLM+QTN",</a:t>
            </a:r>
            <a:r>
              <a:rPr lang="is-I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4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1036"/>
            <a:ext cx="6254334" cy="1252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Model fit in training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70946" y="2668538"/>
            <a:ext cx="61833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s-IS" dirty="0"/>
          </a:p>
          <a:p>
            <a:r>
              <a:rPr lang="en-US" dirty="0"/>
              <a:t>ry2=</a:t>
            </a:r>
            <a:r>
              <a:rPr lang="en-US" dirty="0" err="1"/>
              <a:t>cor</a:t>
            </a:r>
            <a:r>
              <a:rPr lang="en-US" dirty="0"/>
              <a:t>(myGAPIT4$Pred[training,8],</a:t>
            </a:r>
            <a:r>
              <a:rPr lang="en-US" dirty="0" err="1"/>
              <a:t>mySim$Y</a:t>
            </a:r>
            <a:r>
              <a:rPr lang="en-US" dirty="0"/>
              <a:t>[training,2])^2</a:t>
            </a:r>
          </a:p>
          <a:p>
            <a:r>
              <a:rPr lang="en-US" dirty="0"/>
              <a:t>ru2=</a:t>
            </a:r>
            <a:r>
              <a:rPr lang="en-US" dirty="0" err="1"/>
              <a:t>cor</a:t>
            </a:r>
            <a:r>
              <a:rPr lang="en-US" dirty="0"/>
              <a:t>(myGAPIT4$Pred[training,8],</a:t>
            </a:r>
            <a:r>
              <a:rPr lang="en-US" dirty="0" err="1"/>
              <a:t>mySim$u</a:t>
            </a:r>
            <a:r>
              <a:rPr lang="en-US" dirty="0"/>
              <a:t>[training])^2</a:t>
            </a:r>
          </a:p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=c(2,1), mar = c(3,4,1,1))</a:t>
            </a:r>
          </a:p>
          <a:p>
            <a:r>
              <a:rPr lang="en-US" dirty="0"/>
              <a:t>plot(myGAPIT4$Pred[training,8],</a:t>
            </a:r>
            <a:r>
              <a:rPr lang="en-US" dirty="0" err="1"/>
              <a:t>mySim$Y</a:t>
            </a:r>
            <a:r>
              <a:rPr lang="en-US" dirty="0"/>
              <a:t>[training,2])</a:t>
            </a:r>
          </a:p>
          <a:p>
            <a:r>
              <a:rPr lang="en-US" dirty="0" err="1"/>
              <a:t>mtext</a:t>
            </a:r>
            <a:r>
              <a:rPr lang="en-US" dirty="0"/>
              <a:t>(paste("R square=",ry2,sep=""), side = 3)</a:t>
            </a:r>
          </a:p>
          <a:p>
            <a:r>
              <a:rPr lang="en-US" dirty="0"/>
              <a:t>plot(myGAPIT4$Pred[training,8],</a:t>
            </a:r>
            <a:r>
              <a:rPr lang="en-US" dirty="0" err="1"/>
              <a:t>mySim$u</a:t>
            </a:r>
            <a:r>
              <a:rPr lang="en-US" dirty="0"/>
              <a:t>[training])</a:t>
            </a:r>
          </a:p>
          <a:p>
            <a:r>
              <a:rPr lang="en-US" dirty="0" err="1"/>
              <a:t>mtext</a:t>
            </a:r>
            <a:r>
              <a:rPr lang="en-US" dirty="0"/>
              <a:t>(paste("R square=",ru2,sep=""), side =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255" y="787400"/>
            <a:ext cx="3225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6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1036"/>
            <a:ext cx="6254334" cy="1252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Accuracy in testing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74185" y="1680396"/>
            <a:ext cx="61833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#Testing</a:t>
            </a:r>
          </a:p>
          <a:p>
            <a:r>
              <a:rPr lang="en-US" dirty="0"/>
              <a:t>#calculate prediction</a:t>
            </a:r>
          </a:p>
          <a:p>
            <a:r>
              <a:rPr lang="en-US" dirty="0">
                <a:solidFill>
                  <a:srgbClr val="FF0000"/>
                </a:solidFill>
              </a:rPr>
              <a:t>effect=myGAPIT4$effect.cv</a:t>
            </a:r>
          </a:p>
          <a:p>
            <a:r>
              <a:rPr lang="en-US" dirty="0">
                <a:solidFill>
                  <a:srgbClr val="FF0000"/>
                </a:solidFill>
              </a:rPr>
              <a:t>X=</a:t>
            </a:r>
            <a:r>
              <a:rPr lang="en-US" dirty="0" err="1">
                <a:solidFill>
                  <a:srgbClr val="FF0000"/>
                </a:solidFill>
              </a:rPr>
              <a:t>as.matrix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cbind</a:t>
            </a:r>
            <a:r>
              <a:rPr lang="en-US" dirty="0">
                <a:solidFill>
                  <a:srgbClr val="FF0000"/>
                </a:solidFill>
              </a:rPr>
              <a:t>(1, </a:t>
            </a:r>
            <a:r>
              <a:rPr lang="en-US" dirty="0" err="1">
                <a:solidFill>
                  <a:srgbClr val="FF0000"/>
                </a:solidFill>
              </a:rPr>
              <a:t>myQTN</a:t>
            </a:r>
            <a:r>
              <a:rPr lang="en-US" dirty="0">
                <a:solidFill>
                  <a:srgbClr val="FF0000"/>
                </a:solidFill>
              </a:rPr>
              <a:t>[,-1]))</a:t>
            </a:r>
          </a:p>
          <a:p>
            <a:r>
              <a:rPr lang="en-US" dirty="0" err="1">
                <a:solidFill>
                  <a:srgbClr val="FF0000"/>
                </a:solidFill>
              </a:rPr>
              <a:t>Pred</a:t>
            </a:r>
            <a:r>
              <a:rPr lang="en-US" dirty="0">
                <a:solidFill>
                  <a:srgbClr val="FF0000"/>
                </a:solidFill>
              </a:rPr>
              <a:t>=X%*%effect</a:t>
            </a:r>
          </a:p>
          <a:p>
            <a:endParaRPr lang="en-US" dirty="0"/>
          </a:p>
          <a:p>
            <a:r>
              <a:rPr lang="en-US" dirty="0"/>
              <a:t>ry2=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Pred</a:t>
            </a:r>
            <a:r>
              <a:rPr lang="en-US" dirty="0"/>
              <a:t>[testing],</a:t>
            </a:r>
            <a:r>
              <a:rPr lang="en-US" dirty="0" err="1"/>
              <a:t>mySim$Y</a:t>
            </a:r>
            <a:r>
              <a:rPr lang="en-US" dirty="0"/>
              <a:t>[testing,2])^2</a:t>
            </a:r>
          </a:p>
          <a:p>
            <a:r>
              <a:rPr lang="en-US" dirty="0"/>
              <a:t>ru2=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Pred</a:t>
            </a:r>
            <a:r>
              <a:rPr lang="en-US" dirty="0"/>
              <a:t>[testing],</a:t>
            </a:r>
            <a:r>
              <a:rPr lang="en-US" dirty="0" err="1"/>
              <a:t>mySim$u</a:t>
            </a:r>
            <a:r>
              <a:rPr lang="en-US" dirty="0"/>
              <a:t>[testing])^2</a:t>
            </a:r>
          </a:p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=c(2,1), mar = c(3,4,1,1))</a:t>
            </a:r>
          </a:p>
          <a:p>
            <a:r>
              <a:rPr lang="en-US" dirty="0"/>
              <a:t>plot(</a:t>
            </a:r>
            <a:r>
              <a:rPr lang="en-US" dirty="0" err="1"/>
              <a:t>Pred</a:t>
            </a:r>
            <a:r>
              <a:rPr lang="en-US" dirty="0"/>
              <a:t>[testing],</a:t>
            </a:r>
            <a:r>
              <a:rPr lang="en-US" dirty="0" err="1"/>
              <a:t>mySim$Y</a:t>
            </a:r>
            <a:r>
              <a:rPr lang="en-US" dirty="0"/>
              <a:t>[testing,2])</a:t>
            </a:r>
          </a:p>
          <a:p>
            <a:r>
              <a:rPr lang="en-US" dirty="0" err="1"/>
              <a:t>mtext</a:t>
            </a:r>
            <a:r>
              <a:rPr lang="en-US" dirty="0"/>
              <a:t>(paste("R square=",ry2,sep=""), side = 3)</a:t>
            </a:r>
          </a:p>
          <a:p>
            <a:r>
              <a:rPr lang="en-US" dirty="0"/>
              <a:t>plot(</a:t>
            </a:r>
            <a:r>
              <a:rPr lang="en-US" dirty="0" err="1"/>
              <a:t>Pred</a:t>
            </a:r>
            <a:r>
              <a:rPr lang="en-US" dirty="0"/>
              <a:t>[testing],</a:t>
            </a:r>
            <a:r>
              <a:rPr lang="en-US" dirty="0" err="1"/>
              <a:t>mySim$u</a:t>
            </a:r>
            <a:r>
              <a:rPr lang="en-US" dirty="0"/>
              <a:t>[testing])</a:t>
            </a:r>
          </a:p>
          <a:p>
            <a:r>
              <a:rPr lang="en-US" dirty="0" err="1"/>
              <a:t>mtext</a:t>
            </a:r>
            <a:r>
              <a:rPr lang="en-US" dirty="0"/>
              <a:t>(paste("R square=",ru2,sep=""), side =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787400"/>
            <a:ext cx="3225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3750" y="6209071"/>
            <a:ext cx="3551570" cy="64892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2 QTNs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019550" y="6209071"/>
            <a:ext cx="5124450" cy="648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</a:rPr>
              <a:t>20 QTNs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86" y="847214"/>
            <a:ext cx="2915367" cy="5486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58" y="847214"/>
            <a:ext cx="2859578" cy="548640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0"/>
            <a:ext cx="9144000" cy="722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MAS works for Mendelian traits, not polygenic traits</a:t>
            </a:r>
          </a:p>
        </p:txBody>
      </p:sp>
    </p:spTree>
    <p:extLst>
      <p:ext uri="{BB962C8B-B14F-4D97-AF65-F5344CB8AC3E}">
        <p14:creationId xmlns:p14="http://schemas.microsoft.com/office/powerpoint/2010/main" val="131195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--river-geography-vector-stencils-librar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1777" r="16589" b="10501"/>
          <a:stretch/>
        </p:blipFill>
        <p:spPr>
          <a:xfrm>
            <a:off x="1213389" y="2"/>
            <a:ext cx="7650458" cy="6857998"/>
          </a:xfrm>
          <a:prstGeom prst="rect">
            <a:avLst/>
          </a:prstGeom>
        </p:spPr>
      </p:pic>
      <p:sp>
        <p:nvSpPr>
          <p:cNvPr id="19" name="TextBox 4"/>
          <p:cNvSpPr txBox="1">
            <a:spLocks noChangeArrowheads="1"/>
          </p:cNvSpPr>
          <p:nvPr/>
        </p:nvSpPr>
        <p:spPr bwMode="auto">
          <a:xfrm>
            <a:off x="8049490" y="-683"/>
            <a:ext cx="1094509" cy="58477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MAS</a:t>
            </a:r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4139981" y="6412529"/>
            <a:ext cx="31714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Arial" charset="0"/>
                <a:ea typeface="Arial" charset="0"/>
                <a:cs typeface="Arial" charset="0"/>
              </a:rPr>
              <a:t>Genomic prediction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l="15714" t="16939" r="23827" b="23252"/>
          <a:stretch/>
        </p:blipFill>
        <p:spPr>
          <a:xfrm>
            <a:off x="3965673" y="28000"/>
            <a:ext cx="914400" cy="120608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841539" y="51566"/>
            <a:ext cx="2229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RFLP kinship in maize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Crop Science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1994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66265" y="2437467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gBLUP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916965" y="979858"/>
            <a:ext cx="10118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R. Bernardo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r="5199"/>
          <a:stretch/>
        </p:blipFill>
        <p:spPr>
          <a:xfrm>
            <a:off x="233588" y="1589773"/>
            <a:ext cx="914400" cy="110233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56" y="3185952"/>
            <a:ext cx="914400" cy="1228953"/>
          </a:xfrm>
          <a:prstGeom prst="rect">
            <a:avLst/>
          </a:prstGeom>
        </p:spPr>
      </p:pic>
      <p:pic>
        <p:nvPicPr>
          <p:cNvPr id="53" name="Picture 52" descr="Theo_Meuwisse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07" y="2805597"/>
            <a:ext cx="1028700" cy="13716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7"/>
          <a:srcRect l="841" t="1388" r="9259" b="4514"/>
          <a:stretch/>
        </p:blipFill>
        <p:spPr>
          <a:xfrm>
            <a:off x="7458623" y="2822562"/>
            <a:ext cx="1083109" cy="1371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685" y="2822562"/>
            <a:ext cx="1097280" cy="13716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5055143" y="1861112"/>
            <a:ext cx="3808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Prediction of total genetic value using genome wide dense marker maps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Genetics, 2001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515669" y="3313950"/>
            <a:ext cx="2350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Bayes A, B,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Cpi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H="1">
            <a:off x="3294043" y="1421072"/>
            <a:ext cx="1057439" cy="101209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2964565" y="1637704"/>
            <a:ext cx="3229" cy="7954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>
            <a:off x="1338872" y="2622133"/>
            <a:ext cx="1206898" cy="66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</p:cNvCxnSpPr>
          <p:nvPr/>
        </p:nvCxnSpPr>
        <p:spPr>
          <a:xfrm>
            <a:off x="1301634" y="4276094"/>
            <a:ext cx="120483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47988" y="1653301"/>
            <a:ext cx="2356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Efficient kinship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J. Dairy Science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2008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14578" y="4479859"/>
            <a:ext cx="27193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Pedigree &amp; Marker kinship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single step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GES, 2011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332" y="329425"/>
            <a:ext cx="2488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Use of Marker Based Relationships with MTDFREML</a:t>
            </a:r>
          </a:p>
          <a:p>
            <a:r>
              <a:rPr lang="is-IS" sz="1600" dirty="0">
                <a:latin typeface="Arial" charset="0"/>
                <a:ea typeface="Arial" charset="0"/>
                <a:cs typeface="Arial" charset="0"/>
              </a:rPr>
              <a:t>J. Animal Sci., 2007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62504" y="2438789"/>
            <a:ext cx="1065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P. </a:t>
            </a:r>
            <a:r>
              <a:rPr lang="en-US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VanRaden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35150" y="4151635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I. </a:t>
            </a:r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Misztal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081240" y="3907573"/>
            <a:ext cx="12889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T. </a:t>
            </a:r>
            <a:r>
              <a:rPr lang="en-US" sz="1400" dirty="0" err="1">
                <a:solidFill>
                  <a:schemeClr val="bg1"/>
                </a:solidFill>
              </a:rPr>
              <a:t>Meuwissen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369275" y="3918773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B. Hayes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433552" y="3929252"/>
            <a:ext cx="1085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M. Goddard</a:t>
            </a:r>
          </a:p>
        </p:txBody>
      </p:sp>
      <p:cxnSp>
        <p:nvCxnSpPr>
          <p:cNvPr id="77" name="Straight Arrow Connector 76"/>
          <p:cNvCxnSpPr>
            <a:cxnSpLocks/>
          </p:cNvCxnSpPr>
          <p:nvPr/>
        </p:nvCxnSpPr>
        <p:spPr>
          <a:xfrm flipH="1">
            <a:off x="3866171" y="3496395"/>
            <a:ext cx="1209978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8732" y="252289"/>
            <a:ext cx="914400" cy="138191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0" name="Rectangle 69"/>
          <p:cNvSpPr/>
          <p:nvPr/>
        </p:nvSpPr>
        <p:spPr>
          <a:xfrm>
            <a:off x="2227217" y="1382713"/>
            <a:ext cx="1061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D. Van </a:t>
            </a:r>
            <a:r>
              <a:rPr lang="en-US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Vleck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508D35-0B31-5D46-9BBC-2C1CC5593FEA}"/>
              </a:ext>
            </a:extLst>
          </p:cNvPr>
          <p:cNvSpPr/>
          <p:nvPr/>
        </p:nvSpPr>
        <p:spPr>
          <a:xfrm>
            <a:off x="2506467" y="409142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ssBLUP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13BE21D-2BD4-234E-81C7-45A5529D2714}"/>
              </a:ext>
            </a:extLst>
          </p:cNvPr>
          <p:cNvSpPr/>
          <p:nvPr/>
        </p:nvSpPr>
        <p:spPr>
          <a:xfrm>
            <a:off x="1775167" y="5662062"/>
            <a:ext cx="27193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Super and compression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Heredity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2018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C58D87-FA41-4F45-8B1D-03B4530DB1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r="16168" b="11865"/>
          <a:stretch/>
        </p:blipFill>
        <p:spPr>
          <a:xfrm>
            <a:off x="871301" y="5450178"/>
            <a:ext cx="914400" cy="122410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2E37C30-D161-E94A-A541-116046D7FD32}"/>
              </a:ext>
            </a:extLst>
          </p:cNvPr>
          <p:cNvSpPr/>
          <p:nvPr/>
        </p:nvSpPr>
        <p:spPr>
          <a:xfrm>
            <a:off x="882656" y="6366292"/>
            <a:ext cx="8352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J. Wang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6D1B61-A915-3147-8B08-294EDCF86D79}"/>
              </a:ext>
            </a:extLst>
          </p:cNvPr>
          <p:cNvSpPr/>
          <p:nvPr/>
        </p:nvSpPr>
        <p:spPr>
          <a:xfrm>
            <a:off x="3286646" y="4754009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sBLUP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19482C-AB0D-104B-8741-97D82D4ED60C}"/>
              </a:ext>
            </a:extLst>
          </p:cNvPr>
          <p:cNvSpPr/>
          <p:nvPr/>
        </p:nvSpPr>
        <p:spPr>
          <a:xfrm>
            <a:off x="3822762" y="5321695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cBLUP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9B606B-6223-2743-889C-974D25B85D94}"/>
              </a:ext>
            </a:extLst>
          </p:cNvPr>
          <p:cNvCxnSpPr>
            <a:cxnSpLocks/>
          </p:cNvCxnSpPr>
          <p:nvPr/>
        </p:nvCxnSpPr>
        <p:spPr>
          <a:xfrm flipV="1">
            <a:off x="1805744" y="5029200"/>
            <a:ext cx="1488299" cy="47716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7844925-740A-2940-AFED-2928683FEA1A}"/>
              </a:ext>
            </a:extLst>
          </p:cNvPr>
          <p:cNvCxnSpPr>
            <a:cxnSpLocks/>
          </p:cNvCxnSpPr>
          <p:nvPr/>
        </p:nvCxnSpPr>
        <p:spPr>
          <a:xfrm flipV="1">
            <a:off x="1805744" y="5514620"/>
            <a:ext cx="2060427" cy="894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5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1" grpId="0"/>
      <p:bldP spid="56" grpId="0"/>
      <p:bldP spid="57" grpId="0"/>
      <p:bldP spid="49" grpId="0"/>
      <p:bldP spid="51" grpId="0"/>
      <p:bldP spid="48" grpId="0"/>
      <p:bldP spid="71" grpId="0"/>
      <p:bldP spid="72" grpId="0"/>
      <p:bldP spid="73" grpId="0"/>
      <p:bldP spid="74" grpId="0"/>
      <p:bldP spid="75" grpId="0"/>
      <p:bldP spid="70" grpId="0"/>
      <p:bldP spid="47" grpId="0"/>
      <p:bldP spid="61" grpId="0"/>
      <p:bldP spid="62" grpId="0"/>
      <p:bldP spid="63" grpId="0"/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85661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accent2"/>
                </a:solidFill>
              </a:rPr>
              <a:t>gBLUP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5714" t="16939" r="23827" b="23252"/>
          <a:stretch/>
        </p:blipFill>
        <p:spPr>
          <a:xfrm>
            <a:off x="1288820" y="2156728"/>
            <a:ext cx="1039889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89685" y="2138389"/>
            <a:ext cx="52857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Prediction of maize single-cross performance using RFLPs and information related hybrids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Rex Bernardo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Crop Science, 1994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2267" y="3638627"/>
            <a:ext cx="3122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600" i="1" dirty="0">
                <a:solidFill>
                  <a:srgbClr val="111111"/>
                </a:solidFill>
                <a:latin typeface="Arial" charset="0"/>
              </a:rPr>
              <a:t>Y</a:t>
            </a:r>
            <a:r>
              <a:rPr lang="pl-PL" sz="3600" baseline="-25000" dirty="0">
                <a:solidFill>
                  <a:srgbClr val="111111"/>
                </a:solidFill>
                <a:latin typeface="Arial" charset="0"/>
              </a:rPr>
              <a:t>M</a:t>
            </a:r>
            <a:r>
              <a:rPr lang="pl-PL" sz="3600" dirty="0">
                <a:solidFill>
                  <a:srgbClr val="111111"/>
                </a:solidFill>
                <a:latin typeface="Arial" charset="0"/>
              </a:rPr>
              <a:t> = C V</a:t>
            </a:r>
            <a:r>
              <a:rPr lang="pl-PL" sz="3600" baseline="30000" dirty="0">
                <a:solidFill>
                  <a:srgbClr val="111111"/>
                </a:solidFill>
                <a:latin typeface="Arial" charset="0"/>
              </a:rPr>
              <a:t>−1</a:t>
            </a:r>
            <a:r>
              <a:rPr lang="pl-PL" sz="3600" dirty="0">
                <a:solidFill>
                  <a:srgbClr val="111111"/>
                </a:solidFill>
                <a:latin typeface="Arial" charset="0"/>
              </a:rPr>
              <a:t> </a:t>
            </a:r>
            <a:r>
              <a:rPr lang="pl-PL" sz="3600" i="1" dirty="0">
                <a:solidFill>
                  <a:srgbClr val="111111"/>
                </a:solidFill>
                <a:latin typeface="Arial" charset="0"/>
              </a:rPr>
              <a:t> </a:t>
            </a:r>
            <a:r>
              <a:rPr lang="pl-PL" sz="3600" i="1" dirty="0" err="1">
                <a:solidFill>
                  <a:srgbClr val="111111"/>
                </a:solidFill>
                <a:latin typeface="Arial" charset="0"/>
              </a:rPr>
              <a:t>Y</a:t>
            </a:r>
            <a:r>
              <a:rPr lang="pl-PL" sz="3600" baseline="-25000" dirty="0" err="1">
                <a:solidFill>
                  <a:srgbClr val="111111"/>
                </a:solidFill>
                <a:latin typeface="Arial" charset="0"/>
              </a:rPr>
              <a:t>p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318977" y="4468335"/>
            <a:ext cx="8825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111111"/>
                </a:solidFill>
                <a:latin typeface="Arial" charset="0"/>
              </a:rPr>
              <a:t>y</a:t>
            </a:r>
            <a:r>
              <a:rPr lang="en-US" baseline="-25000" dirty="0" err="1">
                <a:solidFill>
                  <a:srgbClr val="111111"/>
                </a:solidFill>
                <a:latin typeface="Arial" charset="0"/>
              </a:rPr>
              <a:t>M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 = </a:t>
            </a:r>
            <a:r>
              <a:rPr lang="en-US" i="1" dirty="0">
                <a:solidFill>
                  <a:srgbClr val="111111"/>
                </a:solidFill>
                <a:latin typeface="Arial" charset="0"/>
              </a:rPr>
              <a:t>m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 × 1 vector of predicted yields of missing single crosses; </a:t>
            </a:r>
          </a:p>
          <a:p>
            <a:r>
              <a:rPr lang="en-US" dirty="0">
                <a:solidFill>
                  <a:srgbClr val="111111"/>
                </a:solidFill>
                <a:latin typeface="Arial" charset="0"/>
              </a:rPr>
              <a:t>C = </a:t>
            </a:r>
            <a:r>
              <a:rPr lang="en-US" i="1" dirty="0">
                <a:solidFill>
                  <a:srgbClr val="111111"/>
                </a:solidFill>
                <a:latin typeface="Arial" charset="0"/>
              </a:rPr>
              <a:t>m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 × </a:t>
            </a:r>
            <a:r>
              <a:rPr lang="en-US" i="1" dirty="0">
                <a:solidFill>
                  <a:srgbClr val="111111"/>
                </a:solidFill>
                <a:latin typeface="Arial" charset="0"/>
              </a:rPr>
              <a:t>n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 matrix of genetic </a:t>
            </a:r>
            <a:r>
              <a:rPr lang="en-US" dirty="0" err="1">
                <a:solidFill>
                  <a:srgbClr val="111111"/>
                </a:solidFill>
                <a:latin typeface="Arial" charset="0"/>
              </a:rPr>
              <a:t>covariances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 between the missing and predictor hybrids; </a:t>
            </a:r>
          </a:p>
          <a:p>
            <a:r>
              <a:rPr lang="en-US" dirty="0">
                <a:solidFill>
                  <a:srgbClr val="111111"/>
                </a:solidFill>
                <a:latin typeface="Arial" charset="0"/>
              </a:rPr>
              <a:t>V = </a:t>
            </a:r>
            <a:r>
              <a:rPr lang="en-US" i="1" dirty="0">
                <a:solidFill>
                  <a:srgbClr val="111111"/>
                </a:solidFill>
                <a:latin typeface="Arial" charset="0"/>
              </a:rPr>
              <a:t>n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 × </a:t>
            </a:r>
            <a:r>
              <a:rPr lang="en-US" i="1" dirty="0">
                <a:solidFill>
                  <a:srgbClr val="111111"/>
                </a:solidFill>
                <a:latin typeface="Arial" charset="0"/>
              </a:rPr>
              <a:t>n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 matrix of phenotypic variances and </a:t>
            </a:r>
            <a:r>
              <a:rPr lang="en-US" dirty="0" err="1">
                <a:solidFill>
                  <a:srgbClr val="111111"/>
                </a:solidFill>
                <a:latin typeface="Arial" charset="0"/>
              </a:rPr>
              <a:t>covariances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 among predictor hybrids;  </a:t>
            </a:r>
          </a:p>
          <a:p>
            <a:r>
              <a:rPr lang="en-US" i="1" dirty="0" err="1">
                <a:solidFill>
                  <a:srgbClr val="111111"/>
                </a:solidFill>
                <a:latin typeface="Arial" charset="0"/>
              </a:rPr>
              <a:t>y</a:t>
            </a:r>
            <a:r>
              <a:rPr lang="en-US" baseline="-25000" dirty="0" err="1">
                <a:solidFill>
                  <a:srgbClr val="111111"/>
                </a:solidFill>
                <a:latin typeface="Arial" charset="0"/>
              </a:rPr>
              <a:t>P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 = </a:t>
            </a:r>
            <a:r>
              <a:rPr lang="en-US" i="1" dirty="0" err="1">
                <a:solidFill>
                  <a:srgbClr val="111111"/>
                </a:solidFill>
                <a:latin typeface="Arial" charset="0"/>
              </a:rPr>
              <a:t>n</a:t>
            </a:r>
            <a:r>
              <a:rPr lang="en-US" dirty="0" err="1">
                <a:solidFill>
                  <a:srgbClr val="111111"/>
                </a:solidFill>
                <a:latin typeface="Arial" charset="0"/>
              </a:rPr>
              <a:t>n</a:t>
            </a:r>
            <a:r>
              <a:rPr lang="en-US" dirty="0">
                <a:solidFill>
                  <a:srgbClr val="111111"/>
                </a:solidFill>
                <a:latin typeface="Arial" charset="0"/>
              </a:rPr>
              <a:t> × 1 vector of predictor hybrid yields corrected for trial effects. </a:t>
            </a:r>
            <a:endParaRPr lang="en-US" dirty="0"/>
          </a:p>
        </p:txBody>
      </p:sp>
      <p:pic>
        <p:nvPicPr>
          <p:cNvPr id="7" name="Object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5737225"/>
            <a:ext cx="331677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7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7-02 at 2.2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9144000" cy="42767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85661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accent2"/>
                </a:solidFill>
              </a:rPr>
              <a:t>gBLUP</a:t>
            </a:r>
            <a:r>
              <a:rPr lang="en-US" sz="3600" dirty="0">
                <a:solidFill>
                  <a:schemeClr val="accent2"/>
                </a:solidFill>
              </a:rPr>
              <a:t> reinvent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90752" y="48390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609" y="4431574"/>
            <a:ext cx="1213805" cy="182880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099" y="4431574"/>
            <a:ext cx="1210101" cy="1828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9056" r="5188"/>
          <a:stretch/>
        </p:blipFill>
        <p:spPr>
          <a:xfrm>
            <a:off x="3147237" y="4431574"/>
            <a:ext cx="1254642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2418" r="13826"/>
          <a:stretch/>
        </p:blipFill>
        <p:spPr>
          <a:xfrm>
            <a:off x="5066124" y="4431574"/>
            <a:ext cx="134885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98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890" y="179249"/>
            <a:ext cx="8655269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Times-Roman" charset="0"/>
              </a:rPr>
              <a:t>Multiple Trait Derivative Free REML </a:t>
            </a:r>
            <a:r>
              <a:rPr lang="en-US" sz="2800" b="1" dirty="0">
                <a:solidFill>
                  <a:prstClr val="black"/>
                </a:solidFill>
                <a:latin typeface="Times-Roman" charset="0"/>
              </a:rPr>
              <a:t>(MTDFREML)</a:t>
            </a:r>
          </a:p>
          <a:p>
            <a:endParaRPr lang="en-US" dirty="0">
              <a:solidFill>
                <a:prstClr val="black"/>
              </a:solidFill>
              <a:latin typeface="Times-Roman" charset="0"/>
            </a:endParaRPr>
          </a:p>
          <a:p>
            <a:endParaRPr lang="en-US" dirty="0">
              <a:solidFill>
                <a:prstClr val="black"/>
              </a:solidFill>
              <a:latin typeface="Times-Roman" charset="0"/>
            </a:endParaRPr>
          </a:p>
          <a:p>
            <a:endParaRPr lang="en-US" dirty="0">
              <a:solidFill>
                <a:prstClr val="black"/>
              </a:solidFill>
              <a:latin typeface="Times-Roman" charset="0"/>
            </a:endParaRPr>
          </a:p>
          <a:p>
            <a:r>
              <a:rPr lang="en-US" dirty="0">
                <a:solidFill>
                  <a:prstClr val="black"/>
                </a:solidFill>
                <a:latin typeface="Times-Roman" charset="0"/>
              </a:rPr>
              <a:t>Welcome to the Multiple Trait Derivative Free REML (MTDFREML) home page. The programs were developed by Keith </a:t>
            </a:r>
            <a:r>
              <a:rPr lang="en-US" dirty="0" err="1">
                <a:solidFill>
                  <a:prstClr val="black"/>
                </a:solidFill>
                <a:latin typeface="Times-Roman" charset="0"/>
              </a:rPr>
              <a:t>Boldman</a:t>
            </a:r>
            <a:r>
              <a:rPr lang="en-US" dirty="0">
                <a:solidFill>
                  <a:prstClr val="black"/>
                </a:solidFill>
                <a:latin typeface="Times-Roman" charset="0"/>
              </a:rPr>
              <a:t> and </a:t>
            </a: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2"/>
              </a:rPr>
              <a:t>Dale Van Vleck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2"/>
              </a:rPr>
              <a:t>. Evolutionary development and debugging support have also been provided by by </a:t>
            </a: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3"/>
              </a:rPr>
              <a:t>Lisa Kriese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3"/>
              </a:rPr>
              <a:t> and </a:t>
            </a: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4"/>
              </a:rPr>
              <a:t>Curt Van Tassell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4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Times-Roman" charset="0"/>
              </a:rPr>
              <a:t>Please contact </a:t>
            </a: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4"/>
              </a:rPr>
              <a:t>Curt Van Tassell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4"/>
              </a:rPr>
              <a:t> (e-mail curtvt@aipl.arsusda.gov) or </a:t>
            </a: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2"/>
              </a:rPr>
              <a:t>Dale Van Vleck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2"/>
              </a:rPr>
              <a:t>. (e-mail lvanvleck@unlnotes.unl.edu) with any problems with the programs or discovered bugs.</a:t>
            </a:r>
          </a:p>
          <a:p>
            <a:endParaRPr lang="en-US" dirty="0">
              <a:solidFill>
                <a:prstClr val="black"/>
              </a:solidFill>
              <a:latin typeface="Times-Roman" charset="0"/>
            </a:endParaRPr>
          </a:p>
          <a:p>
            <a:pPr>
              <a:buChar char="•"/>
            </a:pP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5"/>
              </a:rPr>
              <a:t> Obtaining the MTDFREML programs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5"/>
              </a:rPr>
              <a:t> </a:t>
            </a:r>
          </a:p>
          <a:p>
            <a:pPr>
              <a:buChar char="•"/>
            </a:pPr>
            <a:endParaRPr lang="en-US" dirty="0">
              <a:solidFill>
                <a:prstClr val="black"/>
              </a:solidFill>
              <a:latin typeface="Times-Roman" charset="0"/>
            </a:endParaRPr>
          </a:p>
          <a:p>
            <a:pPr>
              <a:buChar char="•"/>
            </a:pP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6"/>
              </a:rPr>
              <a:t> Get the manual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6"/>
              </a:rPr>
              <a:t> </a:t>
            </a:r>
          </a:p>
          <a:p>
            <a:pPr>
              <a:buChar char="•"/>
            </a:pPr>
            <a:endParaRPr lang="en-US" dirty="0">
              <a:solidFill>
                <a:prstClr val="black"/>
              </a:solidFill>
              <a:latin typeface="Times-Roman" charset="0"/>
            </a:endParaRPr>
          </a:p>
          <a:p>
            <a:pPr>
              <a:buChar char="•"/>
            </a:pP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7"/>
              </a:rPr>
              <a:t> Sample analyses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7"/>
              </a:rPr>
              <a:t> </a:t>
            </a:r>
          </a:p>
          <a:p>
            <a:pPr>
              <a:buChar char="•"/>
            </a:pPr>
            <a:endParaRPr lang="en-US" dirty="0">
              <a:solidFill>
                <a:prstClr val="black"/>
              </a:solidFill>
              <a:latin typeface="Times-Roman" charset="0"/>
            </a:endParaRPr>
          </a:p>
          <a:p>
            <a:pPr>
              <a:buChar char="•"/>
            </a:pP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8"/>
              </a:rPr>
              <a:t> Enter user information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8"/>
              </a:rPr>
              <a:t> using web browser that handles forms </a:t>
            </a:r>
          </a:p>
          <a:p>
            <a:pPr>
              <a:buChar char="•"/>
            </a:pP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9"/>
              </a:rPr>
              <a:t> FTP the userinfo.txt file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9"/>
              </a:rPr>
              <a:t> to enter user information (then mail completed form) </a:t>
            </a:r>
          </a:p>
          <a:p>
            <a:pPr>
              <a:buChar char="•"/>
            </a:pPr>
            <a:endParaRPr lang="en-US" dirty="0">
              <a:solidFill>
                <a:prstClr val="black"/>
              </a:solidFill>
              <a:latin typeface="Times-Roman" charset="0"/>
            </a:endParaRPr>
          </a:p>
          <a:p>
            <a:pPr>
              <a:buChar char="•"/>
            </a:pP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10"/>
              </a:rPr>
              <a:t> Get the Microsoft Powerstation fix for Windows 95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10"/>
              </a:rPr>
              <a:t> (compressed) </a:t>
            </a:r>
          </a:p>
          <a:p>
            <a:pPr>
              <a:buChar char="•"/>
            </a:pPr>
            <a:endParaRPr lang="en-US" dirty="0">
              <a:solidFill>
                <a:prstClr val="black"/>
              </a:solidFill>
              <a:latin typeface="Times-Roman" charset="0"/>
            </a:endParaRPr>
          </a:p>
          <a:p>
            <a:pPr>
              <a:buChar char="•"/>
            </a:pPr>
            <a:r>
              <a:rPr lang="en-US" u="sng" dirty="0">
                <a:solidFill>
                  <a:srgbClr val="0000E9"/>
                </a:solidFill>
                <a:latin typeface="Times-Roman" charset="0"/>
                <a:hlinkClick r:id="rId11"/>
              </a:rPr>
              <a:t> Get the Microsoft 5.1 fix for insufficient file handles</a:t>
            </a:r>
            <a:r>
              <a:rPr lang="en-US" u="sng" dirty="0">
                <a:solidFill>
                  <a:prstClr val="black"/>
                </a:solidFill>
                <a:latin typeface="Times-Roman" charset="0"/>
                <a:hlinkClick r:id="rId11"/>
              </a:rPr>
              <a:t> (compressed)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2695" y="778558"/>
            <a:ext cx="2047164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6126" y="778558"/>
            <a:ext cx="100643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37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88980" y="5444359"/>
            <a:ext cx="1905000" cy="8169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MTDF-RUN</a:t>
            </a:r>
          </a:p>
        </p:txBody>
      </p:sp>
      <p:sp>
        <p:nvSpPr>
          <p:cNvPr id="8" name="Rectangle 7"/>
          <p:cNvSpPr/>
          <p:nvPr/>
        </p:nvSpPr>
        <p:spPr>
          <a:xfrm>
            <a:off x="3788980" y="3920359"/>
            <a:ext cx="1905000" cy="8169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MTDF-PREP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7375" y="2243959"/>
            <a:ext cx="1600200" cy="816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MTDF-NRM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4775" y="2243959"/>
            <a:ext cx="1458410" cy="816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MTDF-ARM</a:t>
            </a:r>
          </a:p>
        </p:txBody>
      </p:sp>
      <p:cxnSp>
        <p:nvCxnSpPr>
          <p:cNvPr id="10" name="Straight Arrow Connector 9"/>
          <p:cNvCxnSpPr>
            <a:stCxn id="11" idx="2"/>
            <a:endCxn id="8" idx="0"/>
          </p:cNvCxnSpPr>
          <p:nvPr/>
        </p:nvCxnSpPr>
        <p:spPr>
          <a:xfrm flipH="1">
            <a:off x="4741480" y="3060940"/>
            <a:ext cx="952500" cy="859419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0"/>
          </p:cNvCxnSpPr>
          <p:nvPr/>
        </p:nvCxnSpPr>
        <p:spPr>
          <a:xfrm>
            <a:off x="3707475" y="3060940"/>
            <a:ext cx="1034005" cy="859419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5" idx="0"/>
          </p:cNvCxnSpPr>
          <p:nvPr/>
        </p:nvCxnSpPr>
        <p:spPr>
          <a:xfrm>
            <a:off x="4741480" y="4737340"/>
            <a:ext cx="0" cy="707019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7375" y="187462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Pedigree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80" y="18423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825"/>
            <a:ext cx="8305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Marker based kinship in MTDFREML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1600" y="6486922"/>
            <a:ext cx="395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Zhang</a:t>
            </a:r>
            <a:r>
              <a:rPr lang="en-US" dirty="0"/>
              <a:t> et al., J. </a:t>
            </a:r>
            <a:r>
              <a:rPr lang="en-US" dirty="0" err="1"/>
              <a:t>Anim</a:t>
            </a:r>
            <a:r>
              <a:rPr lang="en-US" dirty="0"/>
              <a:t> Sci., 2007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0580" y="247255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kinship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0580" y="430135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50580" y="559675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BLUP and variance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52188" y="2243959"/>
            <a:ext cx="1587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Arbitrary </a:t>
            </a:r>
          </a:p>
          <a:p>
            <a:r>
              <a:rPr lang="en-US" b="1" dirty="0"/>
              <a:t>Relationship </a:t>
            </a:r>
          </a:p>
          <a:p>
            <a:r>
              <a:rPr lang="en-US" b="1" dirty="0"/>
              <a:t>Matrix 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549259" y="2660597"/>
            <a:ext cx="64244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57" y="4647612"/>
            <a:ext cx="1213805" cy="182880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5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/>
      <p:bldP spid="13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5265" y="1516118"/>
            <a:ext cx="187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MAS</a:t>
            </a:r>
            <a:endParaRPr lang="en-US" sz="2800" baseline="-12000" dirty="0"/>
          </a:p>
        </p:txBody>
      </p:sp>
      <p:sp>
        <p:nvSpPr>
          <p:cNvPr id="5" name="TextBox 4"/>
          <p:cNvSpPr txBox="1"/>
          <p:nvPr/>
        </p:nvSpPr>
        <p:spPr>
          <a:xfrm>
            <a:off x="3635265" y="2245626"/>
            <a:ext cx="187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Over-fit</a:t>
            </a:r>
            <a:endParaRPr lang="en-US" sz="2800" baseline="-12000" dirty="0"/>
          </a:p>
        </p:txBody>
      </p:sp>
      <p:sp>
        <p:nvSpPr>
          <p:cNvPr id="6" name="TextBox 5"/>
          <p:cNvSpPr txBox="1"/>
          <p:nvPr/>
        </p:nvSpPr>
        <p:spPr>
          <a:xfrm>
            <a:off x="3635264" y="2975134"/>
            <a:ext cx="187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CV</a:t>
            </a:r>
            <a:endParaRPr lang="en-US" sz="2800" baseline="-12000" dirty="0"/>
          </a:p>
        </p:txBody>
      </p:sp>
      <p:sp>
        <p:nvSpPr>
          <p:cNvPr id="7" name="TextBox 6"/>
          <p:cNvSpPr txBox="1"/>
          <p:nvPr/>
        </p:nvSpPr>
        <p:spPr>
          <a:xfrm>
            <a:off x="6151176" y="1593062"/>
            <a:ext cx="274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works for a </a:t>
            </a:r>
            <a:r>
              <a:rPr lang="en-US"/>
              <a:t>few genes</a:t>
            </a:r>
            <a:endParaRPr lang="en-US" baseline="-12000" dirty="0"/>
          </a:p>
        </p:txBody>
      </p:sp>
      <p:sp>
        <p:nvSpPr>
          <p:cNvPr id="8" name="TextBox 7"/>
          <p:cNvSpPr txBox="1"/>
          <p:nvPr/>
        </p:nvSpPr>
        <p:spPr>
          <a:xfrm>
            <a:off x="3635263" y="3704642"/>
            <a:ext cx="187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Inaccurate</a:t>
            </a:r>
            <a:endParaRPr lang="en-US" sz="2800" baseline="-12000" dirty="0"/>
          </a:p>
        </p:txBody>
      </p:sp>
      <p:sp>
        <p:nvSpPr>
          <p:cNvPr id="9" name="TextBox 8"/>
          <p:cNvSpPr txBox="1"/>
          <p:nvPr/>
        </p:nvSpPr>
        <p:spPr>
          <a:xfrm>
            <a:off x="6151176" y="3643086"/>
            <a:ext cx="274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not works </a:t>
            </a:r>
            <a:r>
              <a:rPr lang="en-US"/>
              <a:t>for polygenes</a:t>
            </a:r>
            <a:endParaRPr lang="en-US" baseline="-12000" dirty="0"/>
          </a:p>
        </p:txBody>
      </p:sp>
      <p:sp>
        <p:nvSpPr>
          <p:cNvPr id="10" name="TextBox 9"/>
          <p:cNvSpPr txBox="1"/>
          <p:nvPr/>
        </p:nvSpPr>
        <p:spPr>
          <a:xfrm>
            <a:off x="3244407" y="4434150"/>
            <a:ext cx="265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Whole genome</a:t>
            </a:r>
            <a:endParaRPr lang="en-US" sz="2800" baseline="-1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51175" y="4315079"/>
            <a:ext cx="274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Concept in 1990s implement in 2000s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9766" y="5163658"/>
            <a:ext cx="265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RR and Bayes</a:t>
            </a:r>
            <a:endParaRPr lang="en-US" sz="2800" baseline="-1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242889" y="5200234"/>
            <a:ext cx="265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gBLUP</a:t>
            </a:r>
            <a:endParaRPr lang="en-US" sz="2800" baseline="-1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98570" y="6118882"/>
            <a:ext cx="114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=RR</a:t>
            </a:r>
            <a:endParaRPr lang="en-US" sz="2800" baseline="-1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21842" y="6099266"/>
            <a:ext cx="309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Pedigree+Marker</a:t>
            </a:r>
            <a:endParaRPr lang="en-US" sz="2800" baseline="-1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98069" y="6099266"/>
            <a:ext cx="2245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cBLUP</a:t>
            </a:r>
            <a:r>
              <a:rPr lang="en-US" sz="2800" dirty="0"/>
              <a:t>/</a:t>
            </a:r>
            <a:r>
              <a:rPr lang="en-US" sz="2800" dirty="0" err="1"/>
              <a:t>sBLUP</a:t>
            </a:r>
            <a:endParaRPr lang="en-US" sz="2800" baseline="-12000" dirty="0"/>
          </a:p>
        </p:txBody>
      </p: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>
            <a:off x="4572000" y="2039338"/>
            <a:ext cx="0" cy="2062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  <a:endCxn id="6" idx="0"/>
          </p:cNvCxnSpPr>
          <p:nvPr/>
        </p:nvCxnSpPr>
        <p:spPr>
          <a:xfrm flipH="1">
            <a:off x="4571999" y="2768846"/>
            <a:ext cx="1" cy="2062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71996" y="3516642"/>
            <a:ext cx="1" cy="2062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571995" y="4227862"/>
            <a:ext cx="1" cy="2062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555124" y="4957370"/>
            <a:ext cx="228600" cy="31980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018870" y="4936661"/>
            <a:ext cx="228477" cy="30095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995606" y="5740122"/>
            <a:ext cx="849096" cy="408306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2"/>
            <a:endCxn id="15" idx="0"/>
          </p:cNvCxnSpPr>
          <p:nvPr/>
        </p:nvCxnSpPr>
        <p:spPr>
          <a:xfrm>
            <a:off x="5570479" y="5723454"/>
            <a:ext cx="0" cy="37581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392917" y="5686878"/>
            <a:ext cx="788276" cy="43200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1"/>
            <a:endCxn id="4" idx="3"/>
          </p:cNvCxnSpPr>
          <p:nvPr/>
        </p:nvCxnSpPr>
        <p:spPr>
          <a:xfrm flipH="1">
            <a:off x="5508734" y="1777728"/>
            <a:ext cx="64244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640768" y="3966251"/>
            <a:ext cx="64244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829954" y="4695760"/>
            <a:ext cx="64244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1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Linear Model (MLM)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926" r="26621"/>
          <a:stretch/>
        </p:blipFill>
        <p:spPr>
          <a:xfrm>
            <a:off x="1441449" y="2590800"/>
            <a:ext cx="5857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4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Z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" y="2542726"/>
            <a:ext cx="4572000" cy="31640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9939" y="5753875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y</a:t>
            </a:r>
            <a:endParaRPr lang="pt-BR" sz="2400" dirty="0">
              <a:latin typeface="Candar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9657" y="5753874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951036" y="5753874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x1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8830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x2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07520" y="1663610"/>
            <a:ext cx="1823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Candara" charset="0"/>
              </a:rPr>
              <a:t>observation</a:t>
            </a:r>
            <a:endParaRPr lang="pt-BR" sz="2400" dirty="0">
              <a:latin typeface="Candar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8614" y="1663611"/>
            <a:ext cx="1013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>
                <a:latin typeface="Candara" charset="0"/>
              </a:rPr>
              <a:t>mean</a:t>
            </a:r>
            <a:endParaRPr lang="pt-BR" sz="2400" dirty="0">
              <a:latin typeface="Candar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00559" y="166361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PC2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24197" y="1663612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SNP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77296" y="5753876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3412" y="5753875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79630" y="5753872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=</a:t>
            </a:r>
            <a:r>
              <a:rPr lang="pt-BR" sz="2400" dirty="0" err="1">
                <a:latin typeface="Candara" charset="0"/>
              </a:rPr>
              <a:t>X</a:t>
            </a:r>
            <a:endParaRPr lang="pt-BR" sz="2400" dirty="0">
              <a:latin typeface="Candar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6593" y="2128391"/>
            <a:ext cx="1013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b0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00559" y="2098398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b1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24197" y="2098397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b2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40611" y="2077948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58719" y="2077947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2310" y="2080787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b</a:t>
            </a:r>
            <a:r>
              <a:rPr lang="pt-BR" sz="2400" dirty="0">
                <a:latin typeface="Candara" charset="0"/>
              </a:rPr>
              <a:t>=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75487" y="6374519"/>
            <a:ext cx="3895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y</a:t>
            </a:r>
            <a:r>
              <a:rPr lang="pt-BR" sz="2400" dirty="0">
                <a:latin typeface="Candara" charset="0"/>
              </a:rPr>
              <a:t> = </a:t>
            </a:r>
            <a:r>
              <a:rPr lang="pt-BR" sz="2400" dirty="0" err="1">
                <a:latin typeface="Candara" charset="0"/>
              </a:rPr>
              <a:t>Xb</a:t>
            </a:r>
            <a:r>
              <a:rPr lang="pt-BR" sz="2400" dirty="0">
                <a:latin typeface="Candara" charset="0"/>
              </a:rPr>
              <a:t> + </a:t>
            </a:r>
            <a:r>
              <a:rPr lang="pt-BR" sz="2400" dirty="0" err="1">
                <a:latin typeface="Candara" charset="0"/>
              </a:rPr>
              <a:t>Zu</a:t>
            </a:r>
            <a:r>
              <a:rPr lang="pt-BR" sz="2400" dirty="0">
                <a:latin typeface="Candara" charset="0"/>
              </a:rPr>
              <a:t> +e 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412680" y="1663611"/>
          <a:ext cx="3584955" cy="3931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6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u2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6737241" y="5753871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Z</a:t>
            </a:r>
            <a:endParaRPr lang="pt-BR" sz="2400" dirty="0">
              <a:latin typeface="Candara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95935" y="2000329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u</a:t>
            </a:r>
            <a:r>
              <a:rPr lang="pt-BR" sz="2400" dirty="0">
                <a:latin typeface="Candara" charset="0"/>
              </a:rPr>
              <a:t>=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173651" y="2009361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19918" y="2000329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412680" y="2590056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997634" y="2557043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12679" y="2590056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66216" y="2556480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25596" y="5594143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894631" y="5545069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407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Generic Z matrix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60107"/>
              </p:ext>
            </p:extLst>
          </p:nvPr>
        </p:nvGraphicFramePr>
        <p:xfrm>
          <a:off x="990452" y="1852797"/>
          <a:ext cx="3584955" cy="3931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6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Ind9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u2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373707" y="2189515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u</a:t>
            </a:r>
            <a:r>
              <a:rPr lang="pt-BR" sz="2400" dirty="0">
                <a:latin typeface="Candara" charset="0"/>
              </a:rPr>
              <a:t>=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1423" y="2198547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97690" y="2189515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990452" y="2779242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75406" y="2746229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90451" y="2779242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443988" y="2745666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003368" y="5783329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72403" y="5734255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97352"/>
              </p:ext>
            </p:extLst>
          </p:nvPr>
        </p:nvGraphicFramePr>
        <p:xfrm>
          <a:off x="4953123" y="1862001"/>
          <a:ext cx="3584955" cy="3931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6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Ind11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Ind12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Ind19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Ind20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effectLst/>
                        </a:rPr>
                        <a:t>u12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8160361" y="2231732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538077" y="2788446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406659" y="2787883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35074" y="5776472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444121" y="6064225"/>
            <a:ext cx="677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Z</a:t>
            </a:r>
            <a:r>
              <a:rPr lang="pt-BR" sz="2400" baseline="-25000" dirty="0">
                <a:latin typeface="Candara" charset="0"/>
              </a:rPr>
              <a:t>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406792" y="6064225"/>
            <a:ext cx="677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Z</a:t>
            </a:r>
            <a:r>
              <a:rPr lang="pt-BR" sz="2400" baseline="-25000" dirty="0">
                <a:latin typeface="Candara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018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8364" y="1935949"/>
            <a:ext cx="3834091" cy="2592569"/>
          </a:xfrm>
        </p:spPr>
        <p:txBody>
          <a:bodyPr/>
          <a:lstStyle/>
          <a:p>
            <a:r>
              <a:rPr lang="en-US" dirty="0"/>
              <a:t>M: n individual by m SNPs</a:t>
            </a:r>
          </a:p>
          <a:p>
            <a:r>
              <a:rPr lang="en-US" dirty="0"/>
              <a:t>M: -1, 0 and 1</a:t>
            </a:r>
          </a:p>
          <a:p>
            <a:r>
              <a:rPr lang="en-US" dirty="0"/>
              <a:t>Pi: frequency of 2</a:t>
            </a:r>
            <a:r>
              <a:rPr lang="en-US" baseline="30000" dirty="0"/>
              <a:t>nd</a:t>
            </a:r>
            <a:r>
              <a:rPr lang="en-US" dirty="0"/>
              <a:t> allele for SNP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P: Column of </a:t>
            </a:r>
            <a:r>
              <a:rPr lang="en-US" dirty="0" err="1"/>
              <a:t>i</a:t>
            </a:r>
            <a:r>
              <a:rPr lang="en-US" dirty="0"/>
              <a:t> is 2(pi-.5)</a:t>
            </a:r>
          </a:p>
          <a:p>
            <a:r>
              <a:rPr lang="en-US" dirty="0"/>
              <a:t>Z=M-P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kinship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232233"/>
            <a:ext cx="4953000" cy="32813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4700" y="6113485"/>
            <a:ext cx="4559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Paul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VanRaden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: Image Number K7168-6</a:t>
            </a:r>
          </a:p>
        </p:txBody>
      </p:sp>
      <p:sp>
        <p:nvSpPr>
          <p:cNvPr id="8" name="Rectangle 7"/>
          <p:cNvSpPr/>
          <p:nvPr/>
        </p:nvSpPr>
        <p:spPr>
          <a:xfrm>
            <a:off x="4191000" y="2647458"/>
            <a:ext cx="48144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J. Dairy Sci. 2008. 91 (11) 4414-4423. Efficient Methods to Compute Genomic Predictions P. M. </a:t>
            </a:r>
            <a:r>
              <a:rPr lang="en-US" sz="1600" dirty="0" err="1"/>
              <a:t>VanRaden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28518"/>
            <a:ext cx="2984500" cy="1117600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218364" y="5646118"/>
            <a:ext cx="3834091" cy="101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MM</a:t>
            </a:r>
            <a:r>
              <a:rPr lang="en-US" baseline="30000"/>
              <a:t>t</a:t>
            </a:r>
            <a:r>
              <a:rPr lang="en-US"/>
              <a:t>, Efficient</a:t>
            </a:r>
          </a:p>
          <a:p>
            <a:r>
              <a:rPr lang="en-US"/>
              <a:t>gBLUP=Ridge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0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Pedigree + Marker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99"/>
            <a:ext cx="158750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117"/>
            <a:ext cx="9144000" cy="36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8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Henderson's formula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79" y="2511424"/>
            <a:ext cx="3550024" cy="1828800"/>
          </a:xfrm>
          <a:prstGeom prst="rect">
            <a:avLst/>
          </a:prstGeom>
        </p:spPr>
      </p:pic>
      <p:pic>
        <p:nvPicPr>
          <p:cNvPr id="1025" name="Object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4521200"/>
            <a:ext cx="536713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Object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5737225"/>
            <a:ext cx="331677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29200"/>
            <a:ext cx="133970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gBLUP</a:t>
            </a:r>
            <a:r>
              <a:rPr lang="en-US" dirty="0"/>
              <a:t> by GAPIT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2357041"/>
            <a:ext cx="6400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&lt;- GAPIT(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andara" charset="0"/>
              </a:rPr>
              <a:t>Y=</a:t>
            </a:r>
            <a:r>
              <a:rPr lang="en-US" dirty="0" err="1">
                <a:solidFill>
                  <a:srgbClr val="FF0000"/>
                </a:solidFill>
                <a:latin typeface="Candara" charset="0"/>
              </a:rPr>
              <a:t>mySim$Y</a:t>
            </a:r>
            <a:r>
              <a:rPr lang="en-US" dirty="0">
                <a:solidFill>
                  <a:srgbClr val="FF0000"/>
                </a:solidFill>
                <a:latin typeface="Candara" charset="0"/>
              </a:rPr>
              <a:t>[training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,],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GD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GM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myGM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PCA.total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CV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myCV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andara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andara" charset="0"/>
              </a:rPr>
              <a:t>group.from</a:t>
            </a:r>
            <a:r>
              <a:rPr lang="en-US" dirty="0">
                <a:solidFill>
                  <a:srgbClr val="FF0000"/>
                </a:solidFill>
                <a:latin typeface="Candara" charset="0"/>
              </a:rPr>
              <a:t>=1000,</a:t>
            </a:r>
          </a:p>
          <a:p>
            <a:r>
              <a:rPr lang="en-US" dirty="0">
                <a:solidFill>
                  <a:srgbClr val="FF0000"/>
                </a:solidFill>
                <a:latin typeface="Candara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andara" charset="0"/>
              </a:rPr>
              <a:t>group.to</a:t>
            </a:r>
            <a:r>
              <a:rPr lang="en-US" dirty="0">
                <a:solidFill>
                  <a:srgbClr val="FF0000"/>
                </a:solidFill>
                <a:latin typeface="Candara" charset="0"/>
              </a:rPr>
              <a:t>=1000,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group.by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10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SNP.test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B5760C"/>
                </a:solidFill>
                <a:latin typeface="Candara" charset="0"/>
              </a:rPr>
              <a:t>FALSE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memo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gBLUP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</a:p>
          <a:p>
            <a:r>
              <a:rPr lang="is-I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05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822063"/>
            <a:ext cx="8813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ry2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cor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8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])^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ru2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cor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8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u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])^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ry2.blup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cor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])^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ru2.blup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cor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u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])^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par(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mfrow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mar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8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mtext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(paste(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"R square="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ry2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sep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side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8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u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mtext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(paste(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"R square="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ru2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sep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side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mtext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(paste(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"R square="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ry2.blup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sep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side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u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training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mtext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(paste(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"R square="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ru2.blup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sep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side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28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4865" y="169918"/>
            <a:ext cx="187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phenotype</a:t>
            </a:r>
            <a:endParaRPr lang="en-US" sz="2800" baseline="-12000" dirty="0"/>
          </a:p>
        </p:txBody>
      </p:sp>
      <p:sp>
        <p:nvSpPr>
          <p:cNvPr id="6" name="TextBox 5"/>
          <p:cNvSpPr txBox="1"/>
          <p:nvPr/>
        </p:nvSpPr>
        <p:spPr>
          <a:xfrm>
            <a:off x="5121165" y="169918"/>
            <a:ext cx="187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True BV</a:t>
            </a:r>
            <a:endParaRPr lang="en-US" sz="2800" baseline="-12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7192069" y="1783275"/>
            <a:ext cx="1873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predicted</a:t>
            </a:r>
            <a:endParaRPr lang="en-US" sz="2800" baseline="-12000" dirty="0"/>
          </a:p>
          <a:p>
            <a:pPr algn="ctr"/>
            <a:r>
              <a:rPr lang="en-US" sz="2800" dirty="0"/>
              <a:t>phenotype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192069" y="4639378"/>
            <a:ext cx="1873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predicted</a:t>
            </a:r>
            <a:endParaRPr lang="en-US" sz="2800" baseline="-12000" dirty="0"/>
          </a:p>
          <a:p>
            <a:pPr algn="ctr"/>
            <a:r>
              <a:rPr lang="en-US" sz="2800" dirty="0"/>
              <a:t>BV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48" y="850392"/>
            <a:ext cx="6713602" cy="600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4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30200" y="1845056"/>
            <a:ext cx="8813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ry2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cor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8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])^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ru2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cor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8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u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])^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ry2.blup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cor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])^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ru2.blup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cor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u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])^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par(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mfrow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mar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8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mtext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(paste(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"R square="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ry2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sep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side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8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u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mtext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(paste(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"R square="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ru2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sep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side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mtext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(paste(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"R square="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ry2.blup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sep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side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myGAPIT5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Pred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mySim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u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testing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mtext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(paste(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"R square="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ru2.blup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sep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side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8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GAPIT</a:t>
            </a:r>
          </a:p>
          <a:p>
            <a:r>
              <a:rPr lang="en-US" dirty="0"/>
              <a:t>Import data</a:t>
            </a:r>
          </a:p>
          <a:p>
            <a:r>
              <a:rPr lang="en-US" dirty="0"/>
              <a:t>Simulate phenotype</a:t>
            </a:r>
          </a:p>
          <a:p>
            <a:r>
              <a:rPr lang="en-US" dirty="0"/>
              <a:t>Validation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 by GAPIT</a:t>
            </a:r>
          </a:p>
        </p:txBody>
      </p:sp>
    </p:spTree>
    <p:extLst>
      <p:ext uri="{BB962C8B-B14F-4D97-AF65-F5344CB8AC3E}">
        <p14:creationId xmlns:p14="http://schemas.microsoft.com/office/powerpoint/2010/main" val="43984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850900"/>
            <a:ext cx="6692900" cy="600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4865" y="169918"/>
            <a:ext cx="187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phenotype</a:t>
            </a:r>
            <a:endParaRPr lang="en-US" sz="2800" baseline="-12000" dirty="0"/>
          </a:p>
        </p:txBody>
      </p:sp>
      <p:sp>
        <p:nvSpPr>
          <p:cNvPr id="6" name="TextBox 5"/>
          <p:cNvSpPr txBox="1"/>
          <p:nvPr/>
        </p:nvSpPr>
        <p:spPr>
          <a:xfrm>
            <a:off x="5121165" y="169918"/>
            <a:ext cx="187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True BV</a:t>
            </a:r>
            <a:endParaRPr lang="en-US" sz="2800" baseline="-12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7192069" y="1783275"/>
            <a:ext cx="1873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predicted</a:t>
            </a:r>
            <a:endParaRPr lang="en-US" sz="2800" baseline="-12000" dirty="0"/>
          </a:p>
          <a:p>
            <a:pPr algn="ctr"/>
            <a:r>
              <a:rPr lang="en-US" sz="2800" dirty="0"/>
              <a:t>phenotype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192069" y="4639378"/>
            <a:ext cx="1873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predicted</a:t>
            </a:r>
            <a:endParaRPr lang="en-US" sz="2800" baseline="-12000" dirty="0"/>
          </a:p>
          <a:p>
            <a:pPr algn="ctr"/>
            <a:r>
              <a:rPr lang="en-US" sz="2800" dirty="0"/>
              <a:t>BV</a:t>
            </a:r>
          </a:p>
        </p:txBody>
      </p:sp>
    </p:spTree>
    <p:extLst>
      <p:ext uri="{BB962C8B-B14F-4D97-AF65-F5344CB8AC3E}">
        <p14:creationId xmlns:p14="http://schemas.microsoft.com/office/powerpoint/2010/main" val="1686164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The power of molecular breeding</a:t>
            </a:r>
          </a:p>
          <a:p>
            <a:r>
              <a:rPr lang="en-US" dirty="0">
                <a:latin typeface="Constantia" charset="0"/>
              </a:rPr>
              <a:t>Method development</a:t>
            </a:r>
          </a:p>
          <a:p>
            <a:r>
              <a:rPr lang="en-US" dirty="0" err="1">
                <a:latin typeface="Constantia" charset="0"/>
              </a:rPr>
              <a:t>gBLUP</a:t>
            </a:r>
            <a:endParaRPr lang="en-US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Prediction of individuals without phenotypes</a:t>
            </a:r>
          </a:p>
        </p:txBody>
      </p:sp>
    </p:spTree>
    <p:extLst>
      <p:ext uri="{BB962C8B-B14F-4D97-AF65-F5344CB8AC3E}">
        <p14:creationId xmlns:p14="http://schemas.microsoft.com/office/powerpoint/2010/main" val="417458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GAPIT</a:t>
            </a:r>
          </a:p>
        </p:txBody>
      </p:sp>
      <p:sp>
        <p:nvSpPr>
          <p:cNvPr id="2" name="Rectangle 1"/>
          <p:cNvSpPr/>
          <p:nvPr/>
        </p:nvSpPr>
        <p:spPr>
          <a:xfrm>
            <a:off x="331075" y="2275198"/>
            <a:ext cx="88129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#source("http://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www.bioconductor.org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biocLite.R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 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biocLite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multtest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install.packages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gplots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")</a:t>
            </a:r>
          </a:p>
          <a:p>
            <a:r>
              <a:rPr lang="en-US" dirty="0">
                <a:solidFill>
                  <a:srgbClr val="3E3E3E"/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install.packages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("scatterplot3d")#The downloaded link at: http://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cran.r-project.org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/package=scatterplot3d</a:t>
            </a:r>
          </a:p>
          <a:p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'MASS'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 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# required for 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ginv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multtest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gplots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compiler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 </a:t>
            </a:r>
            <a:r>
              <a:rPr lang="en-US" dirty="0">
                <a:solidFill>
                  <a:srgbClr val="3E3E3E"/>
                </a:solidFill>
                <a:latin typeface="Candara" charset="0"/>
              </a:rPr>
              <a:t>#required for </a:t>
            </a:r>
            <a:r>
              <a:rPr lang="en-US" dirty="0" err="1">
                <a:solidFill>
                  <a:srgbClr val="3E3E3E"/>
                </a:solidFill>
                <a:latin typeface="Candara" charset="0"/>
              </a:rPr>
              <a:t>cmpfun</a:t>
            </a:r>
            <a:endParaRPr lang="en-US" dirty="0">
              <a:solidFill>
                <a:srgbClr val="3E3E3E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library(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"scatterplot3d"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source(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"http://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www.zzlab.net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/GAPIT/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emma.txt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source(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"http://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www.zzlab.net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/GAPIT/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gapit_functions.txt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8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mdp_env.txt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19445"/>
              </p:ext>
            </p:extLst>
          </p:nvPr>
        </p:nvGraphicFramePr>
        <p:xfrm>
          <a:off x="1023445" y="1778867"/>
          <a:ext cx="7537230" cy="476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Taxa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NSS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Tropical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Early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Block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u="none" strike="noStrike">
                          <a:effectLst/>
                        </a:rPr>
                        <a:t>33-16</a:t>
                      </a:r>
                      <a:endParaRPr lang="fi-FI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0.014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0.972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0.014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38-11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0.003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0.993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0.004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4226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u="none" strike="noStrike">
                          <a:effectLst/>
                        </a:rPr>
                        <a:t>0.071</a:t>
                      </a:r>
                      <a:endParaRPr lang="hr-HR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0.917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0.012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effectLst/>
                        </a:rPr>
                        <a:t>4722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0.035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0.854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u="none" strike="noStrike">
                          <a:effectLst/>
                        </a:rPr>
                        <a:t>0.111</a:t>
                      </a:r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u="none" strike="noStrike">
                          <a:effectLst/>
                        </a:rPr>
                        <a:t>A188</a:t>
                      </a:r>
                      <a:endParaRPr lang="fi-FI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u="none" strike="noStrike">
                          <a:effectLst/>
                        </a:rPr>
                        <a:t>0.013</a:t>
                      </a:r>
                      <a:endParaRPr lang="hr-HR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0.982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0.005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u="none" strike="noStrike">
                          <a:effectLst/>
                        </a:rPr>
                        <a:t>A214N</a:t>
                      </a:r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0.762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0.017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0.221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A239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0.035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0.963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0.002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A272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0.019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>
                          <a:effectLst/>
                        </a:rPr>
                        <a:t>0.122</a:t>
                      </a:r>
                      <a:endParaRPr lang="tr-TR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0.859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uk-UA" sz="2000" u="none" strike="noStrike">
                          <a:effectLst/>
                        </a:rPr>
                        <a:t>A441-5</a:t>
                      </a:r>
                      <a:endParaRPr lang="uk-UA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0.005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0.531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0.464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A554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0.019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u="none" strike="noStrike">
                          <a:effectLst/>
                        </a:rPr>
                        <a:t>0.979</a:t>
                      </a:r>
                      <a:endParaRPr lang="fi-FI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0.002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A556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0.004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u="none" strike="noStrike">
                          <a:effectLst/>
                        </a:rPr>
                        <a:t>0.994</a:t>
                      </a:r>
                      <a:endParaRPr lang="it-IT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0.002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A6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0.003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0.03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0.967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A619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0.009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0.99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0.001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A632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0.993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0.004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0.003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ndara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7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 data and simulate phenotype</a:t>
            </a:r>
          </a:p>
        </p:txBody>
      </p:sp>
      <p:sp>
        <p:nvSpPr>
          <p:cNvPr id="2" name="Rectangle 1"/>
          <p:cNvSpPr/>
          <p:nvPr/>
        </p:nvSpPr>
        <p:spPr>
          <a:xfrm>
            <a:off x="165537" y="2056686"/>
            <a:ext cx="8812925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myGD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read.table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(file="http://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zzlab.net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/GAPIT/data/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mdp_numeric.txt",head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=T)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myGM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read.table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(file="http://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zzlab.net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/GAPIT/data/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mdp_SNP_information.txt",head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=T)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myCV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read.table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(file="http://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zzlab.net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/GAPIT/data/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mdp_env.txt",head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=T)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ndara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#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Simultate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 10 QTN on the first half chromosomes</a:t>
            </a:r>
          </a:p>
          <a:p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X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myGD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[,-1]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index1to5=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myGM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[,2]&lt;6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X1to5 =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X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[,index1to5]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taxa=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myGD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[,1]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ndara" charset="0"/>
            </a:endParaRPr>
          </a:p>
          <a:p>
            <a:r>
              <a:rPr lang="is-I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set.seed(99164)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GD.candidate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cbind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(taxa,X1to5)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mySim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GAPIT.Phenotype.Simulation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(GD=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GD.candidate,GM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myGM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[index1to5,],h2=.5,NQTN=</a:t>
            </a:r>
            <a:r>
              <a:rPr lang="en-US" sz="3200" dirty="0">
                <a:solidFill>
                  <a:srgbClr val="FF0000"/>
                </a:solidFill>
                <a:latin typeface="Candar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effectunit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 =.95,QTNDist="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normal",CV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myCV,cveff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=c(.01,.01))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ndara" charset="0"/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setwd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charset="0"/>
              </a:rPr>
              <a:t>("~/Desktop/temp")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15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434" y="0"/>
            <a:ext cx="8229600" cy="1252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GWAS</a:t>
            </a:r>
          </a:p>
        </p:txBody>
      </p:sp>
      <p:sp>
        <p:nvSpPr>
          <p:cNvPr id="2" name="Rectangle 1"/>
          <p:cNvSpPr/>
          <p:nvPr/>
        </p:nvSpPr>
        <p:spPr>
          <a:xfrm>
            <a:off x="212834" y="1613209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/>
              <a:t>myGAPIT</a:t>
            </a:r>
            <a:r>
              <a:rPr lang="fi-FI" sz="2400" dirty="0"/>
              <a:t> &lt;- GAPIT(Y=</a:t>
            </a:r>
            <a:r>
              <a:rPr lang="fi-FI" sz="2400" dirty="0" err="1"/>
              <a:t>mySim$Y,GD</a:t>
            </a:r>
            <a:r>
              <a:rPr lang="fi-FI" sz="2400" dirty="0"/>
              <a:t>=</a:t>
            </a:r>
            <a:r>
              <a:rPr lang="fi-FI" sz="2400" dirty="0" err="1"/>
              <a:t>myGD,GM</a:t>
            </a:r>
            <a:r>
              <a:rPr lang="fi-FI" sz="2400" dirty="0"/>
              <a:t>=</a:t>
            </a:r>
            <a:r>
              <a:rPr lang="fi-FI" sz="2400" dirty="0" err="1"/>
              <a:t>myGM</a:t>
            </a:r>
            <a:r>
              <a:rPr lang="fi-FI" sz="2400" dirty="0"/>
              <a:t>, </a:t>
            </a:r>
            <a:r>
              <a:rPr lang="fi-FI" sz="2400" dirty="0" err="1">
                <a:solidFill>
                  <a:srgbClr val="FF0000"/>
                </a:solidFill>
              </a:rPr>
              <a:t>PCA.total</a:t>
            </a:r>
            <a:r>
              <a:rPr lang="fi-FI" sz="2400" dirty="0">
                <a:solidFill>
                  <a:srgbClr val="FF0000"/>
                </a:solidFill>
              </a:rPr>
              <a:t>=3</a:t>
            </a:r>
            <a:r>
              <a:rPr lang="fi-FI" sz="2400" dirty="0"/>
              <a:t>,</a:t>
            </a:r>
            <a:r>
              <a:rPr lang="fi-FI" sz="2400" dirty="0">
                <a:solidFill>
                  <a:srgbClr val="FF0000"/>
                </a:solidFill>
              </a:rPr>
              <a:t>CV=</a:t>
            </a:r>
            <a:r>
              <a:rPr lang="fi-FI" sz="2400" dirty="0" err="1">
                <a:solidFill>
                  <a:srgbClr val="FF0000"/>
                </a:solidFill>
              </a:rPr>
              <a:t>myCV</a:t>
            </a:r>
            <a:r>
              <a:rPr lang="fi-FI" sz="2400" dirty="0" err="1"/>
              <a:t>,group.from</a:t>
            </a:r>
            <a:r>
              <a:rPr lang="fi-FI" sz="2400" dirty="0"/>
              <a:t>=</a:t>
            </a:r>
            <a:r>
              <a:rPr lang="fi-FI" sz="2400" dirty="0">
                <a:solidFill>
                  <a:srgbClr val="FF0000"/>
                </a:solidFill>
              </a:rPr>
              <a:t>1</a:t>
            </a:r>
            <a:r>
              <a:rPr lang="fi-FI" sz="2400" dirty="0"/>
              <a:t>,group.to=</a:t>
            </a:r>
            <a:r>
              <a:rPr lang="fi-FI" sz="2400" dirty="0">
                <a:solidFill>
                  <a:srgbClr val="FF0000"/>
                </a:solidFill>
              </a:rPr>
              <a:t>1</a:t>
            </a:r>
            <a:r>
              <a:rPr lang="fi-FI" sz="2400" dirty="0"/>
              <a:t>,group.by=10,QTN.position=</a:t>
            </a:r>
            <a:r>
              <a:rPr lang="fi-FI" sz="2400" dirty="0" err="1"/>
              <a:t>mySim$QTN.position,memo</a:t>
            </a:r>
            <a:r>
              <a:rPr lang="fi-FI" sz="2400" dirty="0"/>
              <a:t>="GLM",)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538"/>
            <a:ext cx="9144000" cy="40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1036"/>
            <a:ext cx="6254334" cy="1252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Prediction with PC and ENV</a:t>
            </a:r>
          </a:p>
        </p:txBody>
      </p:sp>
      <p:sp>
        <p:nvSpPr>
          <p:cNvPr id="2" name="Rectangle 1"/>
          <p:cNvSpPr/>
          <p:nvPr/>
        </p:nvSpPr>
        <p:spPr>
          <a:xfrm>
            <a:off x="141891" y="2807037"/>
            <a:ext cx="57763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ry2=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myGAPIT$Pred</a:t>
            </a:r>
            <a:r>
              <a:rPr lang="en-US" dirty="0"/>
              <a:t>[,8],</a:t>
            </a:r>
            <a:r>
              <a:rPr lang="en-US" dirty="0" err="1"/>
              <a:t>mySim$Y</a:t>
            </a:r>
            <a:r>
              <a:rPr lang="en-US" dirty="0"/>
              <a:t>[,2])^2</a:t>
            </a:r>
          </a:p>
          <a:p>
            <a:r>
              <a:rPr lang="en-US" dirty="0"/>
              <a:t>ru2=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myGAPIT$Pred</a:t>
            </a:r>
            <a:r>
              <a:rPr lang="en-US" dirty="0"/>
              <a:t>[,8],</a:t>
            </a:r>
            <a:r>
              <a:rPr lang="en-US" dirty="0" err="1"/>
              <a:t>mySim$u</a:t>
            </a:r>
            <a:r>
              <a:rPr lang="en-US" dirty="0"/>
              <a:t>)^2</a:t>
            </a:r>
          </a:p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=c(2,1), mar = c(3,4,1,1))</a:t>
            </a:r>
          </a:p>
          <a:p>
            <a:r>
              <a:rPr lang="en-US" dirty="0"/>
              <a:t>plot(</a:t>
            </a:r>
            <a:r>
              <a:rPr lang="en-US" dirty="0" err="1"/>
              <a:t>myGAPIT$Pred</a:t>
            </a:r>
            <a:r>
              <a:rPr lang="en-US" dirty="0"/>
              <a:t>[,8],</a:t>
            </a:r>
            <a:r>
              <a:rPr lang="en-US" dirty="0" err="1"/>
              <a:t>mySim$Y</a:t>
            </a:r>
            <a:r>
              <a:rPr lang="en-US" dirty="0"/>
              <a:t>[,2])</a:t>
            </a:r>
          </a:p>
          <a:p>
            <a:r>
              <a:rPr lang="en-US" dirty="0" err="1"/>
              <a:t>mtext</a:t>
            </a:r>
            <a:r>
              <a:rPr lang="en-US" dirty="0"/>
              <a:t>(paste("R square=",ry2,sep=""), side = 3)</a:t>
            </a:r>
          </a:p>
          <a:p>
            <a:r>
              <a:rPr lang="en-US" dirty="0"/>
              <a:t>plot(</a:t>
            </a:r>
            <a:r>
              <a:rPr lang="en-US" dirty="0" err="1"/>
              <a:t>myGAPIT$Pred</a:t>
            </a:r>
            <a:r>
              <a:rPr lang="en-US" dirty="0"/>
              <a:t>[,8],</a:t>
            </a:r>
            <a:r>
              <a:rPr lang="en-US" dirty="0" err="1"/>
              <a:t>mySim$u</a:t>
            </a:r>
            <a:r>
              <a:rPr lang="en-US" dirty="0"/>
              <a:t>)</a:t>
            </a:r>
          </a:p>
          <a:p>
            <a:r>
              <a:rPr lang="en-US" dirty="0" err="1"/>
              <a:t>mtext</a:t>
            </a:r>
            <a:r>
              <a:rPr lang="en-US" dirty="0"/>
              <a:t>(paste("R square=",ru2,sep=""), side =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787400"/>
            <a:ext cx="3225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1036"/>
            <a:ext cx="6254334" cy="1252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Top five SNPs</a:t>
            </a:r>
          </a:p>
        </p:txBody>
      </p:sp>
      <p:sp>
        <p:nvSpPr>
          <p:cNvPr id="2" name="Rectangle 1"/>
          <p:cNvSpPr/>
          <p:nvPr/>
        </p:nvSpPr>
        <p:spPr>
          <a:xfrm>
            <a:off x="70946" y="1458226"/>
            <a:ext cx="577630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ntop</a:t>
            </a:r>
            <a:r>
              <a:rPr lang="en-US" dirty="0">
                <a:solidFill>
                  <a:srgbClr val="FF0000"/>
                </a:solidFill>
              </a:rPr>
              <a:t>=5</a:t>
            </a:r>
          </a:p>
          <a:p>
            <a:r>
              <a:rPr lang="en-US" dirty="0">
                <a:solidFill>
                  <a:srgbClr val="FF0000"/>
                </a:solidFill>
              </a:rPr>
              <a:t>index=order(</a:t>
            </a:r>
            <a:r>
              <a:rPr lang="en-US" dirty="0" err="1">
                <a:solidFill>
                  <a:srgbClr val="FF0000"/>
                </a:solidFill>
              </a:rPr>
              <a:t>myGAPIT$P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top=index[1:ntop]</a:t>
            </a:r>
          </a:p>
          <a:p>
            <a:r>
              <a:rPr lang="en-US" dirty="0" err="1">
                <a:solidFill>
                  <a:srgbClr val="FF0000"/>
                </a:solidFill>
              </a:rPr>
              <a:t>myQTN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 err="1">
                <a:solidFill>
                  <a:srgbClr val="FF0000"/>
                </a:solidFill>
              </a:rPr>
              <a:t>cbind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myGAPIT$PCA</a:t>
            </a:r>
            <a:r>
              <a:rPr lang="en-US" dirty="0">
                <a:solidFill>
                  <a:srgbClr val="FF0000"/>
                </a:solidFill>
              </a:rPr>
              <a:t>[,1:4], </a:t>
            </a:r>
            <a:r>
              <a:rPr lang="en-US" dirty="0" err="1">
                <a:solidFill>
                  <a:srgbClr val="FF0000"/>
                </a:solidFill>
              </a:rPr>
              <a:t>myCV</a:t>
            </a:r>
            <a:r>
              <a:rPr lang="en-US" dirty="0">
                <a:solidFill>
                  <a:srgbClr val="FF0000"/>
                </a:solidFill>
              </a:rPr>
              <a:t>[,2:3],</a:t>
            </a:r>
            <a:r>
              <a:rPr lang="en-US" dirty="0" err="1">
                <a:solidFill>
                  <a:srgbClr val="FF0000"/>
                </a:solidFill>
              </a:rPr>
              <a:t>myGD</a:t>
            </a:r>
            <a:r>
              <a:rPr lang="en-US" dirty="0">
                <a:solidFill>
                  <a:srgbClr val="FF0000"/>
                </a:solidFill>
              </a:rPr>
              <a:t>[,c(top+1)])</a:t>
            </a:r>
          </a:p>
          <a:p>
            <a:endParaRPr lang="en-US" dirty="0"/>
          </a:p>
          <a:p>
            <a:r>
              <a:rPr lang="en-US" dirty="0"/>
              <a:t>myGAPIT2 &lt;- GAPIT(</a:t>
            </a:r>
          </a:p>
          <a:p>
            <a:r>
              <a:rPr lang="en-US" dirty="0"/>
              <a:t>Y=</a:t>
            </a:r>
            <a:r>
              <a:rPr lang="en-US" dirty="0" err="1"/>
              <a:t>mySim$Y</a:t>
            </a:r>
            <a:r>
              <a:rPr lang="en-US" dirty="0"/>
              <a:t>,</a:t>
            </a:r>
          </a:p>
          <a:p>
            <a:r>
              <a:rPr lang="en-US" dirty="0"/>
              <a:t>GD=</a:t>
            </a:r>
            <a:r>
              <a:rPr lang="en-US" dirty="0" err="1"/>
              <a:t>myGD</a:t>
            </a:r>
            <a:r>
              <a:rPr lang="en-US" dirty="0"/>
              <a:t>,</a:t>
            </a:r>
          </a:p>
          <a:p>
            <a:r>
              <a:rPr lang="en-US" dirty="0"/>
              <a:t>GM=</a:t>
            </a:r>
            <a:r>
              <a:rPr lang="en-US" dirty="0" err="1"/>
              <a:t>myGM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FF0000"/>
                </a:solidFill>
              </a:rPr>
              <a:t>CV=</a:t>
            </a:r>
            <a:r>
              <a:rPr lang="en-US" dirty="0" err="1">
                <a:solidFill>
                  <a:srgbClr val="FF0000"/>
                </a:solidFill>
              </a:rPr>
              <a:t>myQTN</a:t>
            </a:r>
            <a:r>
              <a:rPr lang="en-US" dirty="0">
                <a:solidFill>
                  <a:srgbClr val="FF0000"/>
                </a:solidFill>
              </a:rPr>
              <a:t>,</a:t>
            </a:r>
          </a:p>
          <a:p>
            <a:r>
              <a:rPr lang="en-US" dirty="0" err="1"/>
              <a:t>group.from</a:t>
            </a:r>
            <a:r>
              <a:rPr lang="en-US" dirty="0"/>
              <a:t>=1,</a:t>
            </a:r>
          </a:p>
          <a:p>
            <a:r>
              <a:rPr lang="en-US" dirty="0" err="1"/>
              <a:t>group.to</a:t>
            </a:r>
            <a:r>
              <a:rPr lang="en-US" dirty="0"/>
              <a:t>=1,</a:t>
            </a:r>
          </a:p>
          <a:p>
            <a:r>
              <a:rPr lang="en-US" dirty="0" err="1"/>
              <a:t>group.by</a:t>
            </a:r>
            <a:r>
              <a:rPr lang="en-US" dirty="0"/>
              <a:t>=10,</a:t>
            </a:r>
          </a:p>
          <a:p>
            <a:r>
              <a:rPr lang="en-US" dirty="0" err="1"/>
              <a:t>QTN.position</a:t>
            </a:r>
            <a:r>
              <a:rPr lang="en-US" dirty="0"/>
              <a:t>=</a:t>
            </a:r>
            <a:r>
              <a:rPr lang="en-US" dirty="0" err="1"/>
              <a:t>mySim$QTN.position</a:t>
            </a:r>
            <a:r>
              <a:rPr lang="en-US" dirty="0"/>
              <a:t>,</a:t>
            </a:r>
          </a:p>
          <a:p>
            <a:r>
              <a:rPr lang="en-US" dirty="0" err="1">
                <a:solidFill>
                  <a:srgbClr val="FF0000"/>
                </a:solidFill>
              </a:rPr>
              <a:t>SNP.test</a:t>
            </a:r>
            <a:r>
              <a:rPr lang="en-US" dirty="0">
                <a:solidFill>
                  <a:srgbClr val="FF0000"/>
                </a:solidFill>
              </a:rPr>
              <a:t>=FALSE,</a:t>
            </a:r>
          </a:p>
          <a:p>
            <a:r>
              <a:rPr lang="en-US" dirty="0"/>
              <a:t>memo="GLM+QTN",</a:t>
            </a:r>
          </a:p>
          <a:p>
            <a:r>
              <a:rPr lang="is-IS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787400"/>
            <a:ext cx="3225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1747</TotalTime>
  <Words>2302</Words>
  <Application>Microsoft Macintosh PowerPoint</Application>
  <PresentationFormat>On-screen Show (4:3)</PresentationFormat>
  <Paragraphs>499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Candara</vt:lpstr>
      <vt:lpstr>Constantia</vt:lpstr>
      <vt:lpstr>Symbol</vt:lpstr>
      <vt:lpstr>Times-Roman</vt:lpstr>
      <vt:lpstr>Waveform</vt:lpstr>
      <vt:lpstr>Statistical Genomics</vt:lpstr>
      <vt:lpstr>Outline</vt:lpstr>
      <vt:lpstr>MAS by GAPIT</vt:lpstr>
      <vt:lpstr>Setup GAPIT</vt:lpstr>
      <vt:lpstr>mdp_env.txt</vt:lpstr>
      <vt:lpstr>Import data and simulate phenotype</vt:lpstr>
      <vt:lpstr>GWAS</vt:lpstr>
      <vt:lpstr>Prediction with PC and ENV</vt:lpstr>
      <vt:lpstr>Top five SNPs</vt:lpstr>
      <vt:lpstr>Validation</vt:lpstr>
      <vt:lpstr>Estimate QTN effects in training</vt:lpstr>
      <vt:lpstr>Model fit in training</vt:lpstr>
      <vt:lpstr>Accuracy in testing</vt:lpstr>
      <vt:lpstr>2 QTNs</vt:lpstr>
      <vt:lpstr>PowerPoint Presentation</vt:lpstr>
      <vt:lpstr>gBLUP</vt:lpstr>
      <vt:lpstr>gBLUP reinvent</vt:lpstr>
      <vt:lpstr>PowerPoint Presentation</vt:lpstr>
      <vt:lpstr>Marker based kinship in MTDFREML</vt:lpstr>
      <vt:lpstr>Mixed Linear Model (MLM)</vt:lpstr>
      <vt:lpstr>Z matrix</vt:lpstr>
      <vt:lpstr>Generic Z matrix</vt:lpstr>
      <vt:lpstr>Efficient kinship algorithm</vt:lpstr>
      <vt:lpstr>Pedigree + Marker</vt:lpstr>
      <vt:lpstr>Henderson's formula</vt:lpstr>
      <vt:lpstr>gBLUP by GAPIT</vt:lpstr>
      <vt:lpstr>Training</vt:lpstr>
      <vt:lpstr>PowerPoint Presentation</vt:lpstr>
      <vt:lpstr>Testing</vt:lpstr>
      <vt:lpstr>PowerPoint Presentation</vt:lpstr>
      <vt:lpstr>Highlight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183</cp:revision>
  <dcterms:created xsi:type="dcterms:W3CDTF">2013-08-24T13:03:35Z</dcterms:created>
  <dcterms:modified xsi:type="dcterms:W3CDTF">2018-04-06T17:05:22Z</dcterms:modified>
</cp:coreProperties>
</file>